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73"/>
  </p:notesMasterIdLst>
  <p:handoutMasterIdLst>
    <p:handoutMasterId r:id="rId74"/>
  </p:handoutMasterIdLst>
  <p:sldIdLst>
    <p:sldId id="377" r:id="rId5"/>
    <p:sldId id="319" r:id="rId6"/>
    <p:sldId id="390" r:id="rId7"/>
    <p:sldId id="409" r:id="rId8"/>
    <p:sldId id="411" r:id="rId9"/>
    <p:sldId id="412" r:id="rId10"/>
    <p:sldId id="413" r:id="rId11"/>
    <p:sldId id="414" r:id="rId12"/>
    <p:sldId id="415" r:id="rId13"/>
    <p:sldId id="416" r:id="rId14"/>
    <p:sldId id="417" r:id="rId15"/>
    <p:sldId id="418" r:id="rId16"/>
    <p:sldId id="420" r:id="rId17"/>
    <p:sldId id="419" r:id="rId18"/>
    <p:sldId id="421" r:id="rId19"/>
    <p:sldId id="422" r:id="rId20"/>
    <p:sldId id="424" r:id="rId21"/>
    <p:sldId id="423" r:id="rId22"/>
    <p:sldId id="425" r:id="rId23"/>
    <p:sldId id="426" r:id="rId24"/>
    <p:sldId id="427" r:id="rId25"/>
    <p:sldId id="428" r:id="rId26"/>
    <p:sldId id="430" r:id="rId27"/>
    <p:sldId id="429" r:id="rId28"/>
    <p:sldId id="431" r:id="rId29"/>
    <p:sldId id="432" r:id="rId30"/>
    <p:sldId id="433" r:id="rId31"/>
    <p:sldId id="434" r:id="rId32"/>
    <p:sldId id="435" r:id="rId33"/>
    <p:sldId id="437" r:id="rId34"/>
    <p:sldId id="438" r:id="rId35"/>
    <p:sldId id="439" r:id="rId36"/>
    <p:sldId id="440" r:id="rId37"/>
    <p:sldId id="441" r:id="rId38"/>
    <p:sldId id="442" r:id="rId39"/>
    <p:sldId id="443" r:id="rId40"/>
    <p:sldId id="444" r:id="rId41"/>
    <p:sldId id="445" r:id="rId42"/>
    <p:sldId id="446" r:id="rId43"/>
    <p:sldId id="447" r:id="rId44"/>
    <p:sldId id="449" r:id="rId45"/>
    <p:sldId id="448" r:id="rId46"/>
    <p:sldId id="450" r:id="rId47"/>
    <p:sldId id="451" r:id="rId48"/>
    <p:sldId id="452" r:id="rId49"/>
    <p:sldId id="453" r:id="rId50"/>
    <p:sldId id="454" r:id="rId51"/>
    <p:sldId id="455" r:id="rId52"/>
    <p:sldId id="456" r:id="rId53"/>
    <p:sldId id="457" r:id="rId54"/>
    <p:sldId id="458" r:id="rId55"/>
    <p:sldId id="459" r:id="rId56"/>
    <p:sldId id="460" r:id="rId57"/>
    <p:sldId id="461" r:id="rId58"/>
    <p:sldId id="462" r:id="rId59"/>
    <p:sldId id="463" r:id="rId60"/>
    <p:sldId id="465" r:id="rId61"/>
    <p:sldId id="466" r:id="rId62"/>
    <p:sldId id="467" r:id="rId63"/>
    <p:sldId id="468" r:id="rId64"/>
    <p:sldId id="469" r:id="rId65"/>
    <p:sldId id="470" r:id="rId66"/>
    <p:sldId id="471" r:id="rId67"/>
    <p:sldId id="472" r:id="rId68"/>
    <p:sldId id="473" r:id="rId69"/>
    <p:sldId id="474" r:id="rId70"/>
    <p:sldId id="475" r:id="rId71"/>
    <p:sldId id="408" r:id="rId72"/>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77"/>
            <p14:sldId id="319"/>
            <p14:sldId id="390"/>
            <p14:sldId id="409"/>
            <p14:sldId id="411"/>
            <p14:sldId id="412"/>
            <p14:sldId id="413"/>
            <p14:sldId id="414"/>
            <p14:sldId id="415"/>
            <p14:sldId id="416"/>
            <p14:sldId id="417"/>
            <p14:sldId id="418"/>
            <p14:sldId id="420"/>
            <p14:sldId id="419"/>
            <p14:sldId id="421"/>
            <p14:sldId id="422"/>
            <p14:sldId id="424"/>
            <p14:sldId id="423"/>
            <p14:sldId id="425"/>
            <p14:sldId id="426"/>
            <p14:sldId id="427"/>
            <p14:sldId id="428"/>
            <p14:sldId id="430"/>
            <p14:sldId id="429"/>
            <p14:sldId id="431"/>
            <p14:sldId id="432"/>
            <p14:sldId id="433"/>
            <p14:sldId id="434"/>
            <p14:sldId id="435"/>
            <p14:sldId id="437"/>
            <p14:sldId id="438"/>
            <p14:sldId id="439"/>
            <p14:sldId id="440"/>
            <p14:sldId id="441"/>
            <p14:sldId id="442"/>
            <p14:sldId id="443"/>
            <p14:sldId id="444"/>
            <p14:sldId id="445"/>
            <p14:sldId id="446"/>
            <p14:sldId id="447"/>
            <p14:sldId id="449"/>
            <p14:sldId id="448"/>
            <p14:sldId id="450"/>
            <p14:sldId id="451"/>
            <p14:sldId id="452"/>
            <p14:sldId id="453"/>
            <p14:sldId id="454"/>
            <p14:sldId id="455"/>
            <p14:sldId id="456"/>
            <p14:sldId id="457"/>
            <p14:sldId id="458"/>
            <p14:sldId id="459"/>
            <p14:sldId id="460"/>
            <p14:sldId id="461"/>
            <p14:sldId id="462"/>
            <p14:sldId id="463"/>
            <p14:sldId id="465"/>
            <p14:sldId id="466"/>
            <p14:sldId id="467"/>
            <p14:sldId id="468"/>
            <p14:sldId id="469"/>
            <p14:sldId id="470"/>
            <p14:sldId id="471"/>
            <p14:sldId id="472"/>
            <p14:sldId id="473"/>
            <p14:sldId id="474"/>
            <p14:sldId id="475"/>
            <p14:sldId id="4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0F0F0"/>
    <a:srgbClr val="1BCEFB"/>
    <a:srgbClr val="1B1464"/>
    <a:srgbClr val="3E3E3E"/>
    <a:srgbClr val="00C57F"/>
    <a:srgbClr val="990000"/>
    <a:srgbClr val="F8F8F8"/>
    <a:srgbClr val="FAFAFA"/>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81" autoAdjust="0"/>
    <p:restoredTop sz="91396" autoAdjust="0"/>
  </p:normalViewPr>
  <p:slideViewPr>
    <p:cSldViewPr snapToGrid="0" showGuides="1">
      <p:cViewPr>
        <p:scale>
          <a:sx n="100" d="100"/>
          <a:sy n="100" d="100"/>
        </p:scale>
        <p:origin x="393" y="48"/>
      </p:cViewPr>
      <p:guideLst>
        <p:guide orient="horz" pos="2160"/>
        <p:guide pos="384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07/09/2024</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07/09/2024</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342530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2F08-38E9-F3E8-21E8-E171D3904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B59A8-AAFC-B5B4-2628-7298007DB0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C3457-62F8-46B5-D964-CC07FE4C1FB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C8E34E0-1DB8-3C48-0386-E2AEC6B09774}"/>
              </a:ext>
            </a:extLst>
          </p:cNvPr>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144986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FF2B6-D1A0-CF01-35C3-33B2C3C94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D263A-18EF-D192-0AB7-0E09E47EC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1BFA7-B6A5-61A2-B648-4947F97FBDC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69007D0-EF60-BE2B-7BC9-D3692E832A4B}"/>
              </a:ext>
            </a:extLst>
          </p:cNvPr>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187041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62064-6570-DD7B-D5FF-7A2315FAE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B44D5-278F-D506-B529-1B6133F96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2682E4-3B86-1AA1-FBCE-A9B3182F5D8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9B4BE59-A4C7-9F73-48B8-C3061B9F2F89}"/>
              </a:ext>
            </a:extLst>
          </p:cNvPr>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1816577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C8C40-11FF-DE28-B8FF-0A9D186009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4D54CF-7B93-F416-54CE-C2F2F3227C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0263AA-E4D4-896F-4C52-FB621DC0AB0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B0A7F79D-4343-0206-65B1-2731BB43087E}"/>
              </a:ext>
            </a:extLst>
          </p:cNvPr>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3072872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9E304-B5DD-981E-0130-2F93945CA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2EE46-38DE-13BF-6AD0-85067D4AF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DD114-C8B9-9A0F-F568-A2A8DBE5503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2643BBA3-AAC1-398D-5644-1A796FA5EA8F}"/>
              </a:ext>
            </a:extLst>
          </p:cNvPr>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3154321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FC996-24C5-F9A7-D573-93A10B9174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54D68-F6CE-C096-87C3-CAD269165B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238A9-0C43-A3F9-9096-303107551417}"/>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80DC0AD2-38E7-93F2-D32D-4D968BF14AC8}"/>
              </a:ext>
            </a:extLst>
          </p:cNvPr>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3241660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0942B-680D-B7D3-0AEA-118AC1D36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9B54C-918D-62FD-5AF5-950496C43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257DF3-9DB2-03CD-796A-C44E75B326EE}"/>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ABEA13E2-B5B1-1325-A913-04D677B44F31}"/>
              </a:ext>
            </a:extLst>
          </p:cNvPr>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1626843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0FFE9-89A7-7734-802D-F54AAAF55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DE48A-B04D-A60A-D71E-115C1AD28F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E8FC1-8CD0-0B0C-CA52-E781FE75AA06}"/>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2AB6EAF5-96A8-91F5-C599-83F19985E123}"/>
              </a:ext>
            </a:extLst>
          </p:cNvPr>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2262873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A9E4B-1EF3-18DE-14BA-A89294810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958310-FD51-40C1-21C3-7711608C6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76422-C8AC-6D4D-955A-5B59724A8B7A}"/>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D770685-D7F2-51B4-8858-A80DA9C8EEF0}"/>
              </a:ext>
            </a:extLst>
          </p:cNvPr>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3099721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F809F-77CD-9CE1-E5B8-4A5223642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42D427-B1E3-EA86-0FA3-7338247FA6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5780E0-6806-79C9-4CFB-3ED05A30B611}"/>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D3DCC95-C3AA-5DC8-8982-C338257E800A}"/>
              </a:ext>
            </a:extLst>
          </p:cNvPr>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63214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1087390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60D7-C25C-F023-AE60-91866678BC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BC20D-C297-FDF4-A32E-9D747802A4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AFECF-6D85-1C29-FE95-9B6408CFA15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F8EFCDE-183F-FAFF-EFFD-86404ABC5F17}"/>
              </a:ext>
            </a:extLst>
          </p:cNvPr>
          <p:cNvSpPr>
            <a:spLocks noGrp="1"/>
          </p:cNvSpPr>
          <p:nvPr>
            <p:ph type="sldNum" sz="quarter" idx="5"/>
          </p:nvPr>
        </p:nvSpPr>
        <p:spPr/>
        <p:txBody>
          <a:bodyPr/>
          <a:lstStyle/>
          <a:p>
            <a:pPr rtl="0"/>
            <a:fld id="{810E1E9A-E921-4174-A0FC-51868D7AC568}" type="slidenum">
              <a:rPr lang="es-ES" noProof="0" smtClean="0"/>
              <a:t>20</a:t>
            </a:fld>
            <a:endParaRPr lang="es-ES" noProof="0" dirty="0"/>
          </a:p>
        </p:txBody>
      </p:sp>
    </p:spTree>
    <p:extLst>
      <p:ext uri="{BB962C8B-B14F-4D97-AF65-F5344CB8AC3E}">
        <p14:creationId xmlns:p14="http://schemas.microsoft.com/office/powerpoint/2010/main" val="280986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86B26-D804-8057-DB56-2C4928F79F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DFFBE-753B-39B6-7304-4000E2BDCA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99C07D-ACE1-FBF3-99D7-C383678E5785}"/>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0344EC09-956D-A5A0-EB91-4147A99A58BF}"/>
              </a:ext>
            </a:extLst>
          </p:cNvPr>
          <p:cNvSpPr>
            <a:spLocks noGrp="1"/>
          </p:cNvSpPr>
          <p:nvPr>
            <p:ph type="sldNum" sz="quarter" idx="5"/>
          </p:nvPr>
        </p:nvSpPr>
        <p:spPr/>
        <p:txBody>
          <a:bodyPr/>
          <a:lstStyle/>
          <a:p>
            <a:pPr rtl="0"/>
            <a:fld id="{810E1E9A-E921-4174-A0FC-51868D7AC568}" type="slidenum">
              <a:rPr lang="es-ES" noProof="0" smtClean="0"/>
              <a:t>21</a:t>
            </a:fld>
            <a:endParaRPr lang="es-ES" noProof="0" dirty="0"/>
          </a:p>
        </p:txBody>
      </p:sp>
    </p:spTree>
    <p:extLst>
      <p:ext uri="{BB962C8B-B14F-4D97-AF65-F5344CB8AC3E}">
        <p14:creationId xmlns:p14="http://schemas.microsoft.com/office/powerpoint/2010/main" val="2774878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35A11-0538-A79E-3410-069C8A6B0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7E657-384A-1293-110B-54EACC3A5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ABCA5-161B-89A0-D817-C5EE4CF25B2F}"/>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64690B5-BD44-C20D-DA38-1FB9B9A5D5CF}"/>
              </a:ext>
            </a:extLst>
          </p:cNvPr>
          <p:cNvSpPr>
            <a:spLocks noGrp="1"/>
          </p:cNvSpPr>
          <p:nvPr>
            <p:ph type="sldNum" sz="quarter" idx="5"/>
          </p:nvPr>
        </p:nvSpPr>
        <p:spPr/>
        <p:txBody>
          <a:bodyPr/>
          <a:lstStyle/>
          <a:p>
            <a:pPr rtl="0"/>
            <a:fld id="{810E1E9A-E921-4174-A0FC-51868D7AC568}" type="slidenum">
              <a:rPr lang="es-ES" noProof="0" smtClean="0"/>
              <a:t>22</a:t>
            </a:fld>
            <a:endParaRPr lang="es-ES" noProof="0" dirty="0"/>
          </a:p>
        </p:txBody>
      </p:sp>
    </p:spTree>
    <p:extLst>
      <p:ext uri="{BB962C8B-B14F-4D97-AF65-F5344CB8AC3E}">
        <p14:creationId xmlns:p14="http://schemas.microsoft.com/office/powerpoint/2010/main" val="4178824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7AD5-E3CD-7EC2-DA4A-4B502F071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5EDE4-0145-E9E3-1CAB-0A869A3968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8E817B-CFBA-C4CD-54BC-40292A4EFFCA}"/>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9DEEA3DC-83E3-FA04-4B90-951B127C4803}"/>
              </a:ext>
            </a:extLst>
          </p:cNvPr>
          <p:cNvSpPr>
            <a:spLocks noGrp="1"/>
          </p:cNvSpPr>
          <p:nvPr>
            <p:ph type="sldNum" sz="quarter" idx="5"/>
          </p:nvPr>
        </p:nvSpPr>
        <p:spPr/>
        <p:txBody>
          <a:bodyPr/>
          <a:lstStyle/>
          <a:p>
            <a:pPr rtl="0"/>
            <a:fld id="{810E1E9A-E921-4174-A0FC-51868D7AC568}" type="slidenum">
              <a:rPr lang="es-ES" noProof="0" smtClean="0"/>
              <a:t>23</a:t>
            </a:fld>
            <a:endParaRPr lang="es-ES" noProof="0" dirty="0"/>
          </a:p>
        </p:txBody>
      </p:sp>
    </p:spTree>
    <p:extLst>
      <p:ext uri="{BB962C8B-B14F-4D97-AF65-F5344CB8AC3E}">
        <p14:creationId xmlns:p14="http://schemas.microsoft.com/office/powerpoint/2010/main" val="889891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DE0B0-6151-2CD0-4FAA-3E142B77EA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F3B39-4596-F047-2545-B35A22701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5640E7-B5F3-971E-F79C-1C330505B84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719287D-92F6-8331-1A04-7C777E0A0CDD}"/>
              </a:ext>
            </a:extLst>
          </p:cNvPr>
          <p:cNvSpPr>
            <a:spLocks noGrp="1"/>
          </p:cNvSpPr>
          <p:nvPr>
            <p:ph type="sldNum" sz="quarter" idx="5"/>
          </p:nvPr>
        </p:nvSpPr>
        <p:spPr/>
        <p:txBody>
          <a:bodyPr/>
          <a:lstStyle/>
          <a:p>
            <a:pPr rtl="0"/>
            <a:fld id="{810E1E9A-E921-4174-A0FC-51868D7AC568}" type="slidenum">
              <a:rPr lang="es-ES" noProof="0" smtClean="0"/>
              <a:t>24</a:t>
            </a:fld>
            <a:endParaRPr lang="es-ES" noProof="0" dirty="0"/>
          </a:p>
        </p:txBody>
      </p:sp>
    </p:spTree>
    <p:extLst>
      <p:ext uri="{BB962C8B-B14F-4D97-AF65-F5344CB8AC3E}">
        <p14:creationId xmlns:p14="http://schemas.microsoft.com/office/powerpoint/2010/main" val="3687374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DC2E6-A1BB-5589-D3B1-34959267A0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ABB1C-5CB5-6D86-C9B0-51082DE957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8575B-9F68-11FE-6EE6-125F69E27873}"/>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0B2DD767-F280-9F06-6F58-4C6127B0BFEA}"/>
              </a:ext>
            </a:extLst>
          </p:cNvPr>
          <p:cNvSpPr>
            <a:spLocks noGrp="1"/>
          </p:cNvSpPr>
          <p:nvPr>
            <p:ph type="sldNum" sz="quarter" idx="5"/>
          </p:nvPr>
        </p:nvSpPr>
        <p:spPr/>
        <p:txBody>
          <a:bodyPr/>
          <a:lstStyle/>
          <a:p>
            <a:pPr rtl="0"/>
            <a:fld id="{810E1E9A-E921-4174-A0FC-51868D7AC568}" type="slidenum">
              <a:rPr lang="es-ES" noProof="0" smtClean="0"/>
              <a:t>25</a:t>
            </a:fld>
            <a:endParaRPr lang="es-ES" noProof="0" dirty="0"/>
          </a:p>
        </p:txBody>
      </p:sp>
    </p:spTree>
    <p:extLst>
      <p:ext uri="{BB962C8B-B14F-4D97-AF65-F5344CB8AC3E}">
        <p14:creationId xmlns:p14="http://schemas.microsoft.com/office/powerpoint/2010/main" val="2744690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16999-1AEF-9E0F-136F-8DB916281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F1E958-673D-A4B8-D33E-15CB4649E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D76B64-72D7-F28B-78AD-A58A41D4FAE3}"/>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932238B-FC33-3996-D600-2875F889A656}"/>
              </a:ext>
            </a:extLst>
          </p:cNvPr>
          <p:cNvSpPr>
            <a:spLocks noGrp="1"/>
          </p:cNvSpPr>
          <p:nvPr>
            <p:ph type="sldNum" sz="quarter" idx="5"/>
          </p:nvPr>
        </p:nvSpPr>
        <p:spPr/>
        <p:txBody>
          <a:bodyPr/>
          <a:lstStyle/>
          <a:p>
            <a:pPr rtl="0"/>
            <a:fld id="{810E1E9A-E921-4174-A0FC-51868D7AC568}" type="slidenum">
              <a:rPr lang="es-ES" noProof="0" smtClean="0"/>
              <a:t>26</a:t>
            </a:fld>
            <a:endParaRPr lang="es-ES" noProof="0" dirty="0"/>
          </a:p>
        </p:txBody>
      </p:sp>
    </p:spTree>
    <p:extLst>
      <p:ext uri="{BB962C8B-B14F-4D97-AF65-F5344CB8AC3E}">
        <p14:creationId xmlns:p14="http://schemas.microsoft.com/office/powerpoint/2010/main" val="2432057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495DC-916A-1E07-9EB3-26FA5A8CA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BF8A24-7BB6-75FC-5483-D1F80A7DF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3237F0-A924-2F12-165D-EFCD896A8401}"/>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AB3879AC-45C1-3DEB-C5F5-258B6C369F69}"/>
              </a:ext>
            </a:extLst>
          </p:cNvPr>
          <p:cNvSpPr>
            <a:spLocks noGrp="1"/>
          </p:cNvSpPr>
          <p:nvPr>
            <p:ph type="sldNum" sz="quarter" idx="5"/>
          </p:nvPr>
        </p:nvSpPr>
        <p:spPr/>
        <p:txBody>
          <a:bodyPr/>
          <a:lstStyle/>
          <a:p>
            <a:pPr rtl="0"/>
            <a:fld id="{810E1E9A-E921-4174-A0FC-51868D7AC568}" type="slidenum">
              <a:rPr lang="es-ES" noProof="0" smtClean="0"/>
              <a:t>27</a:t>
            </a:fld>
            <a:endParaRPr lang="es-ES" noProof="0" dirty="0"/>
          </a:p>
        </p:txBody>
      </p:sp>
    </p:spTree>
    <p:extLst>
      <p:ext uri="{BB962C8B-B14F-4D97-AF65-F5344CB8AC3E}">
        <p14:creationId xmlns:p14="http://schemas.microsoft.com/office/powerpoint/2010/main" val="597735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D0CE1-EC1A-8086-A7EF-5CCA02FE4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3274F7-D93F-6DBE-5FD9-34AB6C846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6A0D72-75AD-186F-7C41-A7697209AFC7}"/>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7D474A2-853D-FA46-3EED-6B153B425D91}"/>
              </a:ext>
            </a:extLst>
          </p:cNvPr>
          <p:cNvSpPr>
            <a:spLocks noGrp="1"/>
          </p:cNvSpPr>
          <p:nvPr>
            <p:ph type="sldNum" sz="quarter" idx="5"/>
          </p:nvPr>
        </p:nvSpPr>
        <p:spPr/>
        <p:txBody>
          <a:bodyPr/>
          <a:lstStyle/>
          <a:p>
            <a:pPr rtl="0"/>
            <a:fld id="{810E1E9A-E921-4174-A0FC-51868D7AC568}" type="slidenum">
              <a:rPr lang="es-ES" noProof="0" smtClean="0"/>
              <a:t>28</a:t>
            </a:fld>
            <a:endParaRPr lang="es-ES" noProof="0" dirty="0"/>
          </a:p>
        </p:txBody>
      </p:sp>
    </p:spTree>
    <p:extLst>
      <p:ext uri="{BB962C8B-B14F-4D97-AF65-F5344CB8AC3E}">
        <p14:creationId xmlns:p14="http://schemas.microsoft.com/office/powerpoint/2010/main" val="2097948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B028B-A9FC-09EA-F938-8E50F722B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029A2-FAB2-1490-2174-959293C604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40BD9-2504-5ECC-D2BC-A311AD7830CB}"/>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E8FCF6A4-C8C5-1E23-9DBC-D0F9EAB988AA}"/>
              </a:ext>
            </a:extLst>
          </p:cNvPr>
          <p:cNvSpPr>
            <a:spLocks noGrp="1"/>
          </p:cNvSpPr>
          <p:nvPr>
            <p:ph type="sldNum" sz="quarter" idx="5"/>
          </p:nvPr>
        </p:nvSpPr>
        <p:spPr/>
        <p:txBody>
          <a:bodyPr/>
          <a:lstStyle/>
          <a:p>
            <a:pPr rtl="0"/>
            <a:fld id="{810E1E9A-E921-4174-A0FC-51868D7AC568}" type="slidenum">
              <a:rPr lang="es-ES" noProof="0" smtClean="0"/>
              <a:t>29</a:t>
            </a:fld>
            <a:endParaRPr lang="es-ES" noProof="0" dirty="0"/>
          </a:p>
        </p:txBody>
      </p:sp>
    </p:spTree>
    <p:extLst>
      <p:ext uri="{BB962C8B-B14F-4D97-AF65-F5344CB8AC3E}">
        <p14:creationId xmlns:p14="http://schemas.microsoft.com/office/powerpoint/2010/main" val="2192383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1399530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3F340-4768-BB0E-2D58-CB2986B4B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6BD4A-2107-037C-A3DE-A87C5057E3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5EF371-5A9A-DE57-013F-0FEE5F3922A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B9AD1C4-CCA5-0CC9-1427-D8EB99724EA1}"/>
              </a:ext>
            </a:extLst>
          </p:cNvPr>
          <p:cNvSpPr>
            <a:spLocks noGrp="1"/>
          </p:cNvSpPr>
          <p:nvPr>
            <p:ph type="sldNum" sz="quarter" idx="5"/>
          </p:nvPr>
        </p:nvSpPr>
        <p:spPr/>
        <p:txBody>
          <a:bodyPr/>
          <a:lstStyle/>
          <a:p>
            <a:pPr rtl="0"/>
            <a:fld id="{810E1E9A-E921-4174-A0FC-51868D7AC568}" type="slidenum">
              <a:rPr lang="es-ES" noProof="0" smtClean="0"/>
              <a:t>30</a:t>
            </a:fld>
            <a:endParaRPr lang="es-ES" noProof="0" dirty="0"/>
          </a:p>
        </p:txBody>
      </p:sp>
    </p:spTree>
    <p:extLst>
      <p:ext uri="{BB962C8B-B14F-4D97-AF65-F5344CB8AC3E}">
        <p14:creationId xmlns:p14="http://schemas.microsoft.com/office/powerpoint/2010/main" val="1017854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B78F3-9A00-92CE-5395-082CCDED2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78B18-2B13-CC93-9BD9-DE9B555F3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5BBE69-1EDC-08E5-92C3-9B34979CD42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5613F644-5A8A-FD90-BFCF-FBDE15D4C832}"/>
              </a:ext>
            </a:extLst>
          </p:cNvPr>
          <p:cNvSpPr>
            <a:spLocks noGrp="1"/>
          </p:cNvSpPr>
          <p:nvPr>
            <p:ph type="sldNum" sz="quarter" idx="5"/>
          </p:nvPr>
        </p:nvSpPr>
        <p:spPr/>
        <p:txBody>
          <a:bodyPr/>
          <a:lstStyle/>
          <a:p>
            <a:pPr rtl="0"/>
            <a:fld id="{810E1E9A-E921-4174-A0FC-51868D7AC568}" type="slidenum">
              <a:rPr lang="es-ES" noProof="0" smtClean="0"/>
              <a:t>31</a:t>
            </a:fld>
            <a:endParaRPr lang="es-ES" noProof="0" dirty="0"/>
          </a:p>
        </p:txBody>
      </p:sp>
    </p:spTree>
    <p:extLst>
      <p:ext uri="{BB962C8B-B14F-4D97-AF65-F5344CB8AC3E}">
        <p14:creationId xmlns:p14="http://schemas.microsoft.com/office/powerpoint/2010/main" val="597852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17E99-DAB2-51D3-3474-EA8566009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9FEC3-A282-000D-9010-00A404964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9941F2-ED39-E054-12D0-1F2673D0B8F0}"/>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404EA54-C3D6-39CD-5457-A7B374A84380}"/>
              </a:ext>
            </a:extLst>
          </p:cNvPr>
          <p:cNvSpPr>
            <a:spLocks noGrp="1"/>
          </p:cNvSpPr>
          <p:nvPr>
            <p:ph type="sldNum" sz="quarter" idx="5"/>
          </p:nvPr>
        </p:nvSpPr>
        <p:spPr/>
        <p:txBody>
          <a:bodyPr/>
          <a:lstStyle/>
          <a:p>
            <a:pPr rtl="0"/>
            <a:fld id="{810E1E9A-E921-4174-A0FC-51868D7AC568}" type="slidenum">
              <a:rPr lang="es-ES" noProof="0" smtClean="0"/>
              <a:t>32</a:t>
            </a:fld>
            <a:endParaRPr lang="es-ES" noProof="0" dirty="0"/>
          </a:p>
        </p:txBody>
      </p:sp>
    </p:spTree>
    <p:extLst>
      <p:ext uri="{BB962C8B-B14F-4D97-AF65-F5344CB8AC3E}">
        <p14:creationId xmlns:p14="http://schemas.microsoft.com/office/powerpoint/2010/main" val="1893431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56EF9-47AD-0673-F750-40C099D2A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50FDB-5D50-1E45-3053-1838D43CE0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32504-5460-2771-9FD1-790742C0147E}"/>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BA64280-6616-6402-6D3D-C7AB80D8C737}"/>
              </a:ext>
            </a:extLst>
          </p:cNvPr>
          <p:cNvSpPr>
            <a:spLocks noGrp="1"/>
          </p:cNvSpPr>
          <p:nvPr>
            <p:ph type="sldNum" sz="quarter" idx="5"/>
          </p:nvPr>
        </p:nvSpPr>
        <p:spPr/>
        <p:txBody>
          <a:bodyPr/>
          <a:lstStyle/>
          <a:p>
            <a:pPr rtl="0"/>
            <a:fld id="{810E1E9A-E921-4174-A0FC-51868D7AC568}" type="slidenum">
              <a:rPr lang="es-ES" noProof="0" smtClean="0"/>
              <a:t>33</a:t>
            </a:fld>
            <a:endParaRPr lang="es-ES" noProof="0" dirty="0"/>
          </a:p>
        </p:txBody>
      </p:sp>
    </p:spTree>
    <p:extLst>
      <p:ext uri="{BB962C8B-B14F-4D97-AF65-F5344CB8AC3E}">
        <p14:creationId xmlns:p14="http://schemas.microsoft.com/office/powerpoint/2010/main" val="318824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FC010-A86D-AD10-7B9D-1BEB0ED0E5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DB5C7-F39C-6B2A-B84C-494077DD5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F6330-4EE4-6032-CF6C-7DF72B78B877}"/>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570ABB3-E815-979A-4616-85DDBAF4060E}"/>
              </a:ext>
            </a:extLst>
          </p:cNvPr>
          <p:cNvSpPr>
            <a:spLocks noGrp="1"/>
          </p:cNvSpPr>
          <p:nvPr>
            <p:ph type="sldNum" sz="quarter" idx="5"/>
          </p:nvPr>
        </p:nvSpPr>
        <p:spPr/>
        <p:txBody>
          <a:bodyPr/>
          <a:lstStyle/>
          <a:p>
            <a:pPr rtl="0"/>
            <a:fld id="{810E1E9A-E921-4174-A0FC-51868D7AC568}" type="slidenum">
              <a:rPr lang="es-ES" noProof="0" smtClean="0"/>
              <a:t>34</a:t>
            </a:fld>
            <a:endParaRPr lang="es-ES" noProof="0" dirty="0"/>
          </a:p>
        </p:txBody>
      </p:sp>
    </p:spTree>
    <p:extLst>
      <p:ext uri="{BB962C8B-B14F-4D97-AF65-F5344CB8AC3E}">
        <p14:creationId xmlns:p14="http://schemas.microsoft.com/office/powerpoint/2010/main" val="967844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389C6-5014-7964-1302-F82673132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3E1E8-2A18-FC04-12ED-E162FFDE2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D9890-80B7-908A-B3FF-23747518C22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931FDC82-7F1F-164E-C4B7-EF5BB36F1C54}"/>
              </a:ext>
            </a:extLst>
          </p:cNvPr>
          <p:cNvSpPr>
            <a:spLocks noGrp="1"/>
          </p:cNvSpPr>
          <p:nvPr>
            <p:ph type="sldNum" sz="quarter" idx="5"/>
          </p:nvPr>
        </p:nvSpPr>
        <p:spPr/>
        <p:txBody>
          <a:bodyPr/>
          <a:lstStyle/>
          <a:p>
            <a:pPr rtl="0"/>
            <a:fld id="{810E1E9A-E921-4174-A0FC-51868D7AC568}" type="slidenum">
              <a:rPr lang="es-ES" noProof="0" smtClean="0"/>
              <a:t>35</a:t>
            </a:fld>
            <a:endParaRPr lang="es-ES" noProof="0" dirty="0"/>
          </a:p>
        </p:txBody>
      </p:sp>
    </p:spTree>
    <p:extLst>
      <p:ext uri="{BB962C8B-B14F-4D97-AF65-F5344CB8AC3E}">
        <p14:creationId xmlns:p14="http://schemas.microsoft.com/office/powerpoint/2010/main" val="1537129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CABA-CF74-6022-FD5E-4EFCF1DEA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E7BC4-1E8D-16E6-D36B-64986A0718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62FCF-D61C-A09F-96C3-4740704EA46D}"/>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183EED14-125E-41F3-2081-DA477D67CCD8}"/>
              </a:ext>
            </a:extLst>
          </p:cNvPr>
          <p:cNvSpPr>
            <a:spLocks noGrp="1"/>
          </p:cNvSpPr>
          <p:nvPr>
            <p:ph type="sldNum" sz="quarter" idx="5"/>
          </p:nvPr>
        </p:nvSpPr>
        <p:spPr/>
        <p:txBody>
          <a:bodyPr/>
          <a:lstStyle/>
          <a:p>
            <a:pPr rtl="0"/>
            <a:fld id="{810E1E9A-E921-4174-A0FC-51868D7AC568}" type="slidenum">
              <a:rPr lang="es-ES" noProof="0" smtClean="0"/>
              <a:t>36</a:t>
            </a:fld>
            <a:endParaRPr lang="es-ES" noProof="0" dirty="0"/>
          </a:p>
        </p:txBody>
      </p:sp>
    </p:spTree>
    <p:extLst>
      <p:ext uri="{BB962C8B-B14F-4D97-AF65-F5344CB8AC3E}">
        <p14:creationId xmlns:p14="http://schemas.microsoft.com/office/powerpoint/2010/main" val="1117951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FFE8-F904-3A1D-E492-BE89619F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AD7B3-EB1E-99B3-3D08-9492D0CB74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D14C62-728B-B287-E09A-6CBC0493D2C0}"/>
              </a:ext>
            </a:extLst>
          </p:cNvPr>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s-CO" sz="1800"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Una vez las ecuaciones de la DSW son resueltas, las velocidades pueden ser obtenidas sustituyendo la profundidad de la lámina de agua obtenida en la ecuación.</a:t>
            </a:r>
          </a:p>
        </p:txBody>
      </p:sp>
      <p:sp>
        <p:nvSpPr>
          <p:cNvPr id="4" name="Slide Number Placeholder 3">
            <a:extLst>
              <a:ext uri="{FF2B5EF4-FFF2-40B4-BE49-F238E27FC236}">
                <a16:creationId xmlns:a16="http://schemas.microsoft.com/office/drawing/2014/main" id="{36FB8373-1AE1-713D-5002-FFE4D095E881}"/>
              </a:ext>
            </a:extLst>
          </p:cNvPr>
          <p:cNvSpPr>
            <a:spLocks noGrp="1"/>
          </p:cNvSpPr>
          <p:nvPr>
            <p:ph type="sldNum" sz="quarter" idx="5"/>
          </p:nvPr>
        </p:nvSpPr>
        <p:spPr/>
        <p:txBody>
          <a:bodyPr/>
          <a:lstStyle/>
          <a:p>
            <a:pPr rtl="0"/>
            <a:fld id="{810E1E9A-E921-4174-A0FC-51868D7AC568}" type="slidenum">
              <a:rPr lang="es-ES" noProof="0" smtClean="0"/>
              <a:t>37</a:t>
            </a:fld>
            <a:endParaRPr lang="es-ES" noProof="0" dirty="0"/>
          </a:p>
        </p:txBody>
      </p:sp>
    </p:spTree>
    <p:extLst>
      <p:ext uri="{BB962C8B-B14F-4D97-AF65-F5344CB8AC3E}">
        <p14:creationId xmlns:p14="http://schemas.microsoft.com/office/powerpoint/2010/main" val="3149594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CF8F9-42A0-A4EB-F818-57BFA6C00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3611D-2659-1A37-0681-5A19C4EBC0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064ED-B329-132E-B66E-62F97381051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873D8D34-2F71-1A2B-A9AD-429D85CE50D1}"/>
              </a:ext>
            </a:extLst>
          </p:cNvPr>
          <p:cNvSpPr>
            <a:spLocks noGrp="1"/>
          </p:cNvSpPr>
          <p:nvPr>
            <p:ph type="sldNum" sz="quarter" idx="5"/>
          </p:nvPr>
        </p:nvSpPr>
        <p:spPr/>
        <p:txBody>
          <a:bodyPr/>
          <a:lstStyle/>
          <a:p>
            <a:pPr rtl="0"/>
            <a:fld id="{810E1E9A-E921-4174-A0FC-51868D7AC568}" type="slidenum">
              <a:rPr lang="es-ES" noProof="0" smtClean="0"/>
              <a:t>38</a:t>
            </a:fld>
            <a:endParaRPr lang="es-ES" noProof="0" dirty="0"/>
          </a:p>
        </p:txBody>
      </p:sp>
    </p:spTree>
    <p:extLst>
      <p:ext uri="{BB962C8B-B14F-4D97-AF65-F5344CB8AC3E}">
        <p14:creationId xmlns:p14="http://schemas.microsoft.com/office/powerpoint/2010/main" val="971793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2D8E9-D739-61E4-3E0A-00923AA76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A93BD-024D-9C50-8C59-8B192AE611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5DFB3-D451-CEDF-DD95-7C3995A2C1A2}"/>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B310339A-A35F-32BD-F05C-6EB6B8BA3758}"/>
              </a:ext>
            </a:extLst>
          </p:cNvPr>
          <p:cNvSpPr>
            <a:spLocks noGrp="1"/>
          </p:cNvSpPr>
          <p:nvPr>
            <p:ph type="sldNum" sz="quarter" idx="5"/>
          </p:nvPr>
        </p:nvSpPr>
        <p:spPr/>
        <p:txBody>
          <a:bodyPr/>
          <a:lstStyle/>
          <a:p>
            <a:pPr rtl="0"/>
            <a:fld id="{810E1E9A-E921-4174-A0FC-51868D7AC568}" type="slidenum">
              <a:rPr lang="es-ES" noProof="0" smtClean="0"/>
              <a:t>39</a:t>
            </a:fld>
            <a:endParaRPr lang="es-ES" noProof="0" dirty="0"/>
          </a:p>
        </p:txBody>
      </p:sp>
    </p:spTree>
    <p:extLst>
      <p:ext uri="{BB962C8B-B14F-4D97-AF65-F5344CB8AC3E}">
        <p14:creationId xmlns:p14="http://schemas.microsoft.com/office/powerpoint/2010/main" val="368749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EA7F6-31DA-8622-ECCB-02C39839E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3BCC8-4372-1049-5705-D03424C7A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B6C50-2BA9-FF4E-B5AE-7C46F65EA44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6048418-8D7A-84D6-B324-9CB4A7FA7C8E}"/>
              </a:ext>
            </a:extLst>
          </p:cNvPr>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2192837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465EB-8B29-29A2-4D31-45140B567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5F36C-A22A-EA4E-EB58-ADD16AA84B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98733-6BCF-391E-EF08-6976FB7AD75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8B08B8BC-6CE7-B0F5-83D4-8588260AA5DF}"/>
              </a:ext>
            </a:extLst>
          </p:cNvPr>
          <p:cNvSpPr>
            <a:spLocks noGrp="1"/>
          </p:cNvSpPr>
          <p:nvPr>
            <p:ph type="sldNum" sz="quarter" idx="5"/>
          </p:nvPr>
        </p:nvSpPr>
        <p:spPr/>
        <p:txBody>
          <a:bodyPr/>
          <a:lstStyle/>
          <a:p>
            <a:pPr rtl="0"/>
            <a:fld id="{810E1E9A-E921-4174-A0FC-51868D7AC568}" type="slidenum">
              <a:rPr lang="es-ES" noProof="0" smtClean="0"/>
              <a:t>40</a:t>
            </a:fld>
            <a:endParaRPr lang="es-ES" noProof="0" dirty="0"/>
          </a:p>
        </p:txBody>
      </p:sp>
    </p:spTree>
    <p:extLst>
      <p:ext uri="{BB962C8B-B14F-4D97-AF65-F5344CB8AC3E}">
        <p14:creationId xmlns:p14="http://schemas.microsoft.com/office/powerpoint/2010/main" val="27565846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141F9-0506-9CC6-5B7B-33EF2FB4B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F2D9A-360B-A543-FA02-BC05FA602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4D866-940F-709B-4989-797DA9664042}"/>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8D14663B-7DF3-8184-3E45-2E8860C380B6}"/>
              </a:ext>
            </a:extLst>
          </p:cNvPr>
          <p:cNvSpPr>
            <a:spLocks noGrp="1"/>
          </p:cNvSpPr>
          <p:nvPr>
            <p:ph type="sldNum" sz="quarter" idx="5"/>
          </p:nvPr>
        </p:nvSpPr>
        <p:spPr/>
        <p:txBody>
          <a:bodyPr/>
          <a:lstStyle/>
          <a:p>
            <a:pPr rtl="0"/>
            <a:fld id="{810E1E9A-E921-4174-A0FC-51868D7AC568}" type="slidenum">
              <a:rPr lang="es-ES" noProof="0" smtClean="0"/>
              <a:t>41</a:t>
            </a:fld>
            <a:endParaRPr lang="es-ES" noProof="0" dirty="0"/>
          </a:p>
        </p:txBody>
      </p:sp>
    </p:spTree>
    <p:extLst>
      <p:ext uri="{BB962C8B-B14F-4D97-AF65-F5344CB8AC3E}">
        <p14:creationId xmlns:p14="http://schemas.microsoft.com/office/powerpoint/2010/main" val="2296243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6EA6-92FF-8D16-3CC7-BFC1D5F39D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531C55-E881-0B1D-9354-332BD8CA03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904DF-F565-6259-8D57-CACEEDBF469E}"/>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CCD30A4-337A-515E-360F-3431E46BEA66}"/>
              </a:ext>
            </a:extLst>
          </p:cNvPr>
          <p:cNvSpPr>
            <a:spLocks noGrp="1"/>
          </p:cNvSpPr>
          <p:nvPr>
            <p:ph type="sldNum" sz="quarter" idx="5"/>
          </p:nvPr>
        </p:nvSpPr>
        <p:spPr/>
        <p:txBody>
          <a:bodyPr/>
          <a:lstStyle/>
          <a:p>
            <a:pPr rtl="0"/>
            <a:fld id="{810E1E9A-E921-4174-A0FC-51868D7AC568}" type="slidenum">
              <a:rPr lang="es-ES" noProof="0" smtClean="0"/>
              <a:t>42</a:t>
            </a:fld>
            <a:endParaRPr lang="es-ES" noProof="0" dirty="0"/>
          </a:p>
        </p:txBody>
      </p:sp>
    </p:spTree>
    <p:extLst>
      <p:ext uri="{BB962C8B-B14F-4D97-AF65-F5344CB8AC3E}">
        <p14:creationId xmlns:p14="http://schemas.microsoft.com/office/powerpoint/2010/main" val="2933345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DAECA-7E36-62CE-A3ED-5BF11F9357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E0617-621D-C4A7-3F04-050AAAC81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8CE96C-C8BF-8C22-4C24-F32C2C304840}"/>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7FDDE1F-4904-AF27-89F3-A92EAF033A99}"/>
              </a:ext>
            </a:extLst>
          </p:cNvPr>
          <p:cNvSpPr>
            <a:spLocks noGrp="1"/>
          </p:cNvSpPr>
          <p:nvPr>
            <p:ph type="sldNum" sz="quarter" idx="5"/>
          </p:nvPr>
        </p:nvSpPr>
        <p:spPr/>
        <p:txBody>
          <a:bodyPr/>
          <a:lstStyle/>
          <a:p>
            <a:pPr rtl="0"/>
            <a:fld id="{810E1E9A-E921-4174-A0FC-51868D7AC568}" type="slidenum">
              <a:rPr lang="es-ES" noProof="0" smtClean="0"/>
              <a:t>43</a:t>
            </a:fld>
            <a:endParaRPr lang="es-ES" noProof="0" dirty="0"/>
          </a:p>
        </p:txBody>
      </p:sp>
    </p:spTree>
    <p:extLst>
      <p:ext uri="{BB962C8B-B14F-4D97-AF65-F5344CB8AC3E}">
        <p14:creationId xmlns:p14="http://schemas.microsoft.com/office/powerpoint/2010/main" val="2552477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97499-88D1-83E8-6C7C-79B500EA8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EDFB25-5F90-72EE-3DB7-9FA60F122B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EFB50E-565E-8C0D-C813-B474CF6B143E}"/>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544A13A5-FFEB-FD17-8A3B-190C41D370E4}"/>
              </a:ext>
            </a:extLst>
          </p:cNvPr>
          <p:cNvSpPr>
            <a:spLocks noGrp="1"/>
          </p:cNvSpPr>
          <p:nvPr>
            <p:ph type="sldNum" sz="quarter" idx="5"/>
          </p:nvPr>
        </p:nvSpPr>
        <p:spPr/>
        <p:txBody>
          <a:bodyPr/>
          <a:lstStyle/>
          <a:p>
            <a:pPr rtl="0"/>
            <a:fld id="{810E1E9A-E921-4174-A0FC-51868D7AC568}" type="slidenum">
              <a:rPr lang="es-ES" noProof="0" smtClean="0"/>
              <a:t>44</a:t>
            </a:fld>
            <a:endParaRPr lang="es-ES" noProof="0" dirty="0"/>
          </a:p>
        </p:txBody>
      </p:sp>
    </p:spTree>
    <p:extLst>
      <p:ext uri="{BB962C8B-B14F-4D97-AF65-F5344CB8AC3E}">
        <p14:creationId xmlns:p14="http://schemas.microsoft.com/office/powerpoint/2010/main" val="623829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72903-D564-B43C-719D-B3D40583B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4E555-6D86-986D-E36C-4979377ECD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39E9A-5166-7728-2496-8C965A301F31}"/>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6E2F9B5-EF4A-7153-9295-10E7B6AB9D3B}"/>
              </a:ext>
            </a:extLst>
          </p:cNvPr>
          <p:cNvSpPr>
            <a:spLocks noGrp="1"/>
          </p:cNvSpPr>
          <p:nvPr>
            <p:ph type="sldNum" sz="quarter" idx="5"/>
          </p:nvPr>
        </p:nvSpPr>
        <p:spPr/>
        <p:txBody>
          <a:bodyPr/>
          <a:lstStyle/>
          <a:p>
            <a:pPr rtl="0"/>
            <a:fld id="{810E1E9A-E921-4174-A0FC-51868D7AC568}" type="slidenum">
              <a:rPr lang="es-ES" noProof="0" smtClean="0"/>
              <a:t>45</a:t>
            </a:fld>
            <a:endParaRPr lang="es-ES" noProof="0" dirty="0"/>
          </a:p>
        </p:txBody>
      </p:sp>
    </p:spTree>
    <p:extLst>
      <p:ext uri="{BB962C8B-B14F-4D97-AF65-F5344CB8AC3E}">
        <p14:creationId xmlns:p14="http://schemas.microsoft.com/office/powerpoint/2010/main" val="3235798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61BC-ED87-7525-B2F3-2B542B69A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CA33A-C57A-0E36-4F6F-4609E66034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5F5296-7CDC-23A1-64D8-8CDE80BAAC6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2FA367B-CE14-D96F-38A5-011403DFD5E5}"/>
              </a:ext>
            </a:extLst>
          </p:cNvPr>
          <p:cNvSpPr>
            <a:spLocks noGrp="1"/>
          </p:cNvSpPr>
          <p:nvPr>
            <p:ph type="sldNum" sz="quarter" idx="5"/>
          </p:nvPr>
        </p:nvSpPr>
        <p:spPr/>
        <p:txBody>
          <a:bodyPr/>
          <a:lstStyle/>
          <a:p>
            <a:pPr rtl="0"/>
            <a:fld id="{810E1E9A-E921-4174-A0FC-51868D7AC568}" type="slidenum">
              <a:rPr lang="es-ES" noProof="0" smtClean="0"/>
              <a:t>46</a:t>
            </a:fld>
            <a:endParaRPr lang="es-ES" noProof="0" dirty="0"/>
          </a:p>
        </p:txBody>
      </p:sp>
    </p:spTree>
    <p:extLst>
      <p:ext uri="{BB962C8B-B14F-4D97-AF65-F5344CB8AC3E}">
        <p14:creationId xmlns:p14="http://schemas.microsoft.com/office/powerpoint/2010/main" val="166908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E6F7-C084-F7E7-E382-DDCABA798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47B0F-384A-5636-E673-E310584A5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C35B4-D45E-BB1F-AA2D-3AFF1D4E63F0}"/>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9A69961F-3488-0354-781B-941F9E2541F5}"/>
              </a:ext>
            </a:extLst>
          </p:cNvPr>
          <p:cNvSpPr>
            <a:spLocks noGrp="1"/>
          </p:cNvSpPr>
          <p:nvPr>
            <p:ph type="sldNum" sz="quarter" idx="5"/>
          </p:nvPr>
        </p:nvSpPr>
        <p:spPr/>
        <p:txBody>
          <a:bodyPr/>
          <a:lstStyle/>
          <a:p>
            <a:pPr rtl="0"/>
            <a:fld id="{810E1E9A-E921-4174-A0FC-51868D7AC568}" type="slidenum">
              <a:rPr lang="es-ES" noProof="0" smtClean="0"/>
              <a:t>47</a:t>
            </a:fld>
            <a:endParaRPr lang="es-ES" noProof="0" dirty="0"/>
          </a:p>
        </p:txBody>
      </p:sp>
    </p:spTree>
    <p:extLst>
      <p:ext uri="{BB962C8B-B14F-4D97-AF65-F5344CB8AC3E}">
        <p14:creationId xmlns:p14="http://schemas.microsoft.com/office/powerpoint/2010/main" val="1410686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FCC7A-78AD-0518-D822-C0F8B618C6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578F3-5B78-6043-C60F-6BF719ED86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E5BA6-8542-40EE-CE79-A3725FEBE732}"/>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B7226982-3A24-78F0-69F5-8A8E5F0EF0BD}"/>
              </a:ext>
            </a:extLst>
          </p:cNvPr>
          <p:cNvSpPr>
            <a:spLocks noGrp="1"/>
          </p:cNvSpPr>
          <p:nvPr>
            <p:ph type="sldNum" sz="quarter" idx="5"/>
          </p:nvPr>
        </p:nvSpPr>
        <p:spPr/>
        <p:txBody>
          <a:bodyPr/>
          <a:lstStyle/>
          <a:p>
            <a:pPr rtl="0"/>
            <a:fld id="{810E1E9A-E921-4174-A0FC-51868D7AC568}" type="slidenum">
              <a:rPr lang="es-ES" noProof="0" smtClean="0"/>
              <a:t>48</a:t>
            </a:fld>
            <a:endParaRPr lang="es-ES" noProof="0" dirty="0"/>
          </a:p>
        </p:txBody>
      </p:sp>
    </p:spTree>
    <p:extLst>
      <p:ext uri="{BB962C8B-B14F-4D97-AF65-F5344CB8AC3E}">
        <p14:creationId xmlns:p14="http://schemas.microsoft.com/office/powerpoint/2010/main" val="1883688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B66E9-3241-F9ED-CE90-C87E71E7C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73670-9B35-70FA-6829-E9B2861D2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D9B48-11A7-C9B4-FB76-F104C6C58F6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51CD2DA-17BE-7D5A-7632-BE96EE54F3C7}"/>
              </a:ext>
            </a:extLst>
          </p:cNvPr>
          <p:cNvSpPr>
            <a:spLocks noGrp="1"/>
          </p:cNvSpPr>
          <p:nvPr>
            <p:ph type="sldNum" sz="quarter" idx="5"/>
          </p:nvPr>
        </p:nvSpPr>
        <p:spPr/>
        <p:txBody>
          <a:bodyPr/>
          <a:lstStyle/>
          <a:p>
            <a:pPr rtl="0"/>
            <a:fld id="{810E1E9A-E921-4174-A0FC-51868D7AC568}" type="slidenum">
              <a:rPr lang="es-ES" noProof="0" smtClean="0"/>
              <a:t>49</a:t>
            </a:fld>
            <a:endParaRPr lang="es-ES" noProof="0" dirty="0"/>
          </a:p>
        </p:txBody>
      </p:sp>
    </p:spTree>
    <p:extLst>
      <p:ext uri="{BB962C8B-B14F-4D97-AF65-F5344CB8AC3E}">
        <p14:creationId xmlns:p14="http://schemas.microsoft.com/office/powerpoint/2010/main" val="371368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3646-2C7A-14DC-629A-D17B5C664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D9CD6-835E-26B0-0ED4-E32768377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1E314-A00D-99B4-8BA2-6FF191D306B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45FE4D9-D90F-4D8F-1CFA-F84436CA55E6}"/>
              </a:ext>
            </a:extLst>
          </p:cNvPr>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18968827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B7D6F-E6B0-0243-A760-FBCBF2B99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1578F5-A160-27B2-CD0E-2A3ADC2AB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D7B55-6A23-64BF-DB61-A39F655CFAE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B57678BE-6012-C616-2758-9285C961759E}"/>
              </a:ext>
            </a:extLst>
          </p:cNvPr>
          <p:cNvSpPr>
            <a:spLocks noGrp="1"/>
          </p:cNvSpPr>
          <p:nvPr>
            <p:ph type="sldNum" sz="quarter" idx="5"/>
          </p:nvPr>
        </p:nvSpPr>
        <p:spPr/>
        <p:txBody>
          <a:bodyPr/>
          <a:lstStyle/>
          <a:p>
            <a:pPr rtl="0"/>
            <a:fld id="{810E1E9A-E921-4174-A0FC-51868D7AC568}" type="slidenum">
              <a:rPr lang="es-ES" noProof="0" smtClean="0"/>
              <a:t>50</a:t>
            </a:fld>
            <a:endParaRPr lang="es-ES" noProof="0" dirty="0"/>
          </a:p>
        </p:txBody>
      </p:sp>
    </p:spTree>
    <p:extLst>
      <p:ext uri="{BB962C8B-B14F-4D97-AF65-F5344CB8AC3E}">
        <p14:creationId xmlns:p14="http://schemas.microsoft.com/office/powerpoint/2010/main" val="2635542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684D0-D596-C6E3-5489-AA9C06471F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B4C86-CAA2-DC79-3784-A45233438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904961-F7FD-CA02-7171-BADD105C8F2E}"/>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55D65FCB-0235-7DC6-7F87-99EBE8115441}"/>
              </a:ext>
            </a:extLst>
          </p:cNvPr>
          <p:cNvSpPr>
            <a:spLocks noGrp="1"/>
          </p:cNvSpPr>
          <p:nvPr>
            <p:ph type="sldNum" sz="quarter" idx="5"/>
          </p:nvPr>
        </p:nvSpPr>
        <p:spPr/>
        <p:txBody>
          <a:bodyPr/>
          <a:lstStyle/>
          <a:p>
            <a:pPr rtl="0"/>
            <a:fld id="{810E1E9A-E921-4174-A0FC-51868D7AC568}" type="slidenum">
              <a:rPr lang="es-ES" noProof="0" smtClean="0"/>
              <a:t>51</a:t>
            </a:fld>
            <a:endParaRPr lang="es-ES" noProof="0" dirty="0"/>
          </a:p>
        </p:txBody>
      </p:sp>
    </p:spTree>
    <p:extLst>
      <p:ext uri="{BB962C8B-B14F-4D97-AF65-F5344CB8AC3E}">
        <p14:creationId xmlns:p14="http://schemas.microsoft.com/office/powerpoint/2010/main" val="3171334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1F339-0673-F590-CDB6-9DFEACB7F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397AA-35C8-9CC5-BF64-3E172F4942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2B181-921E-C285-B0C6-BF08EB349AF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BE0D21EB-830D-4BD9-3BAC-E078B8040676}"/>
              </a:ext>
            </a:extLst>
          </p:cNvPr>
          <p:cNvSpPr>
            <a:spLocks noGrp="1"/>
          </p:cNvSpPr>
          <p:nvPr>
            <p:ph type="sldNum" sz="quarter" idx="5"/>
          </p:nvPr>
        </p:nvSpPr>
        <p:spPr/>
        <p:txBody>
          <a:bodyPr/>
          <a:lstStyle/>
          <a:p>
            <a:pPr rtl="0"/>
            <a:fld id="{810E1E9A-E921-4174-A0FC-51868D7AC568}" type="slidenum">
              <a:rPr lang="es-ES" noProof="0" smtClean="0"/>
              <a:t>52</a:t>
            </a:fld>
            <a:endParaRPr lang="es-ES" noProof="0" dirty="0"/>
          </a:p>
        </p:txBody>
      </p:sp>
    </p:spTree>
    <p:extLst>
      <p:ext uri="{BB962C8B-B14F-4D97-AF65-F5344CB8AC3E}">
        <p14:creationId xmlns:p14="http://schemas.microsoft.com/office/powerpoint/2010/main" val="1597002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2A5B6-3B41-2537-2B9A-A0A8A7C92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15D83-C6AB-8401-FC03-A12813CA1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0FE369-B06F-F4A4-3266-2110A510AB46}"/>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A0B7CCA3-9EF2-D64E-2512-3BA6934C9E9D}"/>
              </a:ext>
            </a:extLst>
          </p:cNvPr>
          <p:cNvSpPr>
            <a:spLocks noGrp="1"/>
          </p:cNvSpPr>
          <p:nvPr>
            <p:ph type="sldNum" sz="quarter" idx="5"/>
          </p:nvPr>
        </p:nvSpPr>
        <p:spPr/>
        <p:txBody>
          <a:bodyPr/>
          <a:lstStyle/>
          <a:p>
            <a:pPr rtl="0"/>
            <a:fld id="{810E1E9A-E921-4174-A0FC-51868D7AC568}" type="slidenum">
              <a:rPr lang="es-ES" noProof="0" smtClean="0"/>
              <a:t>53</a:t>
            </a:fld>
            <a:endParaRPr lang="es-ES" noProof="0" dirty="0"/>
          </a:p>
        </p:txBody>
      </p:sp>
    </p:spTree>
    <p:extLst>
      <p:ext uri="{BB962C8B-B14F-4D97-AF65-F5344CB8AC3E}">
        <p14:creationId xmlns:p14="http://schemas.microsoft.com/office/powerpoint/2010/main" val="2745113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33770-DB3B-4FE2-5B03-1DC26D966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43A2C-439A-032D-EA71-879E700C8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6F37E-41DE-2B7C-D50B-8E2A848C7C67}"/>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EC3E1C5-BB67-0DD2-A438-AE1C29F3A7F1}"/>
              </a:ext>
            </a:extLst>
          </p:cNvPr>
          <p:cNvSpPr>
            <a:spLocks noGrp="1"/>
          </p:cNvSpPr>
          <p:nvPr>
            <p:ph type="sldNum" sz="quarter" idx="5"/>
          </p:nvPr>
        </p:nvSpPr>
        <p:spPr/>
        <p:txBody>
          <a:bodyPr/>
          <a:lstStyle/>
          <a:p>
            <a:pPr rtl="0"/>
            <a:fld id="{810E1E9A-E921-4174-A0FC-51868D7AC568}" type="slidenum">
              <a:rPr lang="es-ES" noProof="0" smtClean="0"/>
              <a:t>54</a:t>
            </a:fld>
            <a:endParaRPr lang="es-ES" noProof="0" dirty="0"/>
          </a:p>
        </p:txBody>
      </p:sp>
    </p:spTree>
    <p:extLst>
      <p:ext uri="{BB962C8B-B14F-4D97-AF65-F5344CB8AC3E}">
        <p14:creationId xmlns:p14="http://schemas.microsoft.com/office/powerpoint/2010/main" val="39383901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4F1FE-F8B9-89AC-34FA-39B1A61506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99567-A684-6EC8-C761-36E3B46FF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03DD1-8BE3-0B90-3194-50274C72958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5F91B444-8849-58EE-5509-A42EDA8717A1}"/>
              </a:ext>
            </a:extLst>
          </p:cNvPr>
          <p:cNvSpPr>
            <a:spLocks noGrp="1"/>
          </p:cNvSpPr>
          <p:nvPr>
            <p:ph type="sldNum" sz="quarter" idx="5"/>
          </p:nvPr>
        </p:nvSpPr>
        <p:spPr/>
        <p:txBody>
          <a:bodyPr/>
          <a:lstStyle/>
          <a:p>
            <a:pPr rtl="0"/>
            <a:fld id="{810E1E9A-E921-4174-A0FC-51868D7AC568}" type="slidenum">
              <a:rPr lang="es-ES" noProof="0" smtClean="0"/>
              <a:t>55</a:t>
            </a:fld>
            <a:endParaRPr lang="es-ES" noProof="0" dirty="0"/>
          </a:p>
        </p:txBody>
      </p:sp>
    </p:spTree>
    <p:extLst>
      <p:ext uri="{BB962C8B-B14F-4D97-AF65-F5344CB8AC3E}">
        <p14:creationId xmlns:p14="http://schemas.microsoft.com/office/powerpoint/2010/main" val="553583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B87AB-B816-2607-8784-314656AF71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5CF4E-81EE-1F82-C826-01155757C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DBD43-8284-1C70-F3FE-8D6F98B4F962}"/>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6DFA09AF-3CC2-2971-F984-3490E73F09E1}"/>
              </a:ext>
            </a:extLst>
          </p:cNvPr>
          <p:cNvSpPr>
            <a:spLocks noGrp="1"/>
          </p:cNvSpPr>
          <p:nvPr>
            <p:ph type="sldNum" sz="quarter" idx="5"/>
          </p:nvPr>
        </p:nvSpPr>
        <p:spPr/>
        <p:txBody>
          <a:bodyPr/>
          <a:lstStyle/>
          <a:p>
            <a:pPr rtl="0"/>
            <a:fld id="{810E1E9A-E921-4174-A0FC-51868D7AC568}" type="slidenum">
              <a:rPr lang="es-ES" noProof="0" smtClean="0"/>
              <a:t>56</a:t>
            </a:fld>
            <a:endParaRPr lang="es-ES" noProof="0" dirty="0"/>
          </a:p>
        </p:txBody>
      </p:sp>
    </p:spTree>
    <p:extLst>
      <p:ext uri="{BB962C8B-B14F-4D97-AF65-F5344CB8AC3E}">
        <p14:creationId xmlns:p14="http://schemas.microsoft.com/office/powerpoint/2010/main" val="34732017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B53F0-8F47-742C-7869-6B22A685B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D76C06-50F5-4B7E-DAB4-8401F9E4D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4FCB8-45D8-6ABF-B01A-717A1341AA2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2AC7D0E6-5120-698D-9D18-CF43BE9D15E2}"/>
              </a:ext>
            </a:extLst>
          </p:cNvPr>
          <p:cNvSpPr>
            <a:spLocks noGrp="1"/>
          </p:cNvSpPr>
          <p:nvPr>
            <p:ph type="sldNum" sz="quarter" idx="5"/>
          </p:nvPr>
        </p:nvSpPr>
        <p:spPr/>
        <p:txBody>
          <a:bodyPr/>
          <a:lstStyle/>
          <a:p>
            <a:pPr rtl="0"/>
            <a:fld id="{810E1E9A-E921-4174-A0FC-51868D7AC568}" type="slidenum">
              <a:rPr lang="es-ES" noProof="0" smtClean="0"/>
              <a:t>57</a:t>
            </a:fld>
            <a:endParaRPr lang="es-ES" noProof="0" dirty="0"/>
          </a:p>
        </p:txBody>
      </p:sp>
    </p:spTree>
    <p:extLst>
      <p:ext uri="{BB962C8B-B14F-4D97-AF65-F5344CB8AC3E}">
        <p14:creationId xmlns:p14="http://schemas.microsoft.com/office/powerpoint/2010/main" val="5724945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5C64C-4D4A-6E5A-5469-8D4B2D5E0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40774-EAC5-2F50-50E6-BC8A016DD4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1C1F9-59FF-654C-92B5-611A06E7268B}"/>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8DF6AEFF-8399-80AD-723E-B4A73D535AF4}"/>
              </a:ext>
            </a:extLst>
          </p:cNvPr>
          <p:cNvSpPr>
            <a:spLocks noGrp="1"/>
          </p:cNvSpPr>
          <p:nvPr>
            <p:ph type="sldNum" sz="quarter" idx="5"/>
          </p:nvPr>
        </p:nvSpPr>
        <p:spPr/>
        <p:txBody>
          <a:bodyPr/>
          <a:lstStyle/>
          <a:p>
            <a:pPr rtl="0"/>
            <a:fld id="{810E1E9A-E921-4174-A0FC-51868D7AC568}" type="slidenum">
              <a:rPr lang="es-ES" noProof="0" smtClean="0"/>
              <a:t>58</a:t>
            </a:fld>
            <a:endParaRPr lang="es-ES" noProof="0" dirty="0"/>
          </a:p>
        </p:txBody>
      </p:sp>
    </p:spTree>
    <p:extLst>
      <p:ext uri="{BB962C8B-B14F-4D97-AF65-F5344CB8AC3E}">
        <p14:creationId xmlns:p14="http://schemas.microsoft.com/office/powerpoint/2010/main" val="2082394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AA7E9-035E-6FAC-AFEC-5755F60C8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24F9E-E3AB-FAAD-FFC5-6D8FB4F7F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47788-9849-DCA5-2058-6C41426D44E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2F2BF6C8-BEAA-AFB1-25B7-FC02CCC78803}"/>
              </a:ext>
            </a:extLst>
          </p:cNvPr>
          <p:cNvSpPr>
            <a:spLocks noGrp="1"/>
          </p:cNvSpPr>
          <p:nvPr>
            <p:ph type="sldNum" sz="quarter" idx="5"/>
          </p:nvPr>
        </p:nvSpPr>
        <p:spPr/>
        <p:txBody>
          <a:bodyPr/>
          <a:lstStyle/>
          <a:p>
            <a:pPr rtl="0"/>
            <a:fld id="{810E1E9A-E921-4174-A0FC-51868D7AC568}" type="slidenum">
              <a:rPr lang="es-ES" noProof="0" smtClean="0"/>
              <a:t>59</a:t>
            </a:fld>
            <a:endParaRPr lang="es-ES" noProof="0" dirty="0"/>
          </a:p>
        </p:txBody>
      </p:sp>
    </p:spTree>
    <p:extLst>
      <p:ext uri="{BB962C8B-B14F-4D97-AF65-F5344CB8AC3E}">
        <p14:creationId xmlns:p14="http://schemas.microsoft.com/office/powerpoint/2010/main" val="292271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EE793-2CCA-917F-BE93-6C1A7D4F0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44347-F1F4-BA34-9469-ADA85443A1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84A33-B48D-EDF9-40FB-ADAAC98A22E1}"/>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4E617AE-37DD-5848-8B2A-D5A1FC0854FD}"/>
              </a:ext>
            </a:extLst>
          </p:cNvPr>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242390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07205-28D0-CDDE-E6CE-8F1BD4CD2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6E366-23D8-4579-CFFA-C7E6B920E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2BE959-1DA4-0E26-E9D1-55194332CB2D}"/>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B696FB3E-E112-29AA-BB9F-224E8015D9CD}"/>
              </a:ext>
            </a:extLst>
          </p:cNvPr>
          <p:cNvSpPr>
            <a:spLocks noGrp="1"/>
          </p:cNvSpPr>
          <p:nvPr>
            <p:ph type="sldNum" sz="quarter" idx="5"/>
          </p:nvPr>
        </p:nvSpPr>
        <p:spPr/>
        <p:txBody>
          <a:bodyPr/>
          <a:lstStyle/>
          <a:p>
            <a:pPr rtl="0"/>
            <a:fld id="{810E1E9A-E921-4174-A0FC-51868D7AC568}" type="slidenum">
              <a:rPr lang="es-ES" noProof="0" smtClean="0"/>
              <a:t>60</a:t>
            </a:fld>
            <a:endParaRPr lang="es-ES" noProof="0" dirty="0"/>
          </a:p>
        </p:txBody>
      </p:sp>
    </p:spTree>
    <p:extLst>
      <p:ext uri="{BB962C8B-B14F-4D97-AF65-F5344CB8AC3E}">
        <p14:creationId xmlns:p14="http://schemas.microsoft.com/office/powerpoint/2010/main" val="1381001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C4927-3B44-0920-E023-E1A368AD8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96490F-5D09-F7D2-9F61-E1335F070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1EC9B-009F-F451-456A-26BB9F2E9EC8}"/>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50FC9829-DD3D-C202-1659-DABA618F03B2}"/>
              </a:ext>
            </a:extLst>
          </p:cNvPr>
          <p:cNvSpPr>
            <a:spLocks noGrp="1"/>
          </p:cNvSpPr>
          <p:nvPr>
            <p:ph type="sldNum" sz="quarter" idx="5"/>
          </p:nvPr>
        </p:nvSpPr>
        <p:spPr/>
        <p:txBody>
          <a:bodyPr/>
          <a:lstStyle/>
          <a:p>
            <a:pPr rtl="0"/>
            <a:fld id="{810E1E9A-E921-4174-A0FC-51868D7AC568}" type="slidenum">
              <a:rPr lang="es-ES" noProof="0" smtClean="0"/>
              <a:t>61</a:t>
            </a:fld>
            <a:endParaRPr lang="es-ES" noProof="0" dirty="0"/>
          </a:p>
        </p:txBody>
      </p:sp>
    </p:spTree>
    <p:extLst>
      <p:ext uri="{BB962C8B-B14F-4D97-AF65-F5344CB8AC3E}">
        <p14:creationId xmlns:p14="http://schemas.microsoft.com/office/powerpoint/2010/main" val="15515505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41EAF-D4D2-55E7-1F72-D1F7F222B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7CEC3-B419-1971-3748-8432CFA193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D92AB-2890-9DFD-3E7E-AE77C11C2F6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2B439728-6B48-7617-3791-D47E09F58971}"/>
              </a:ext>
            </a:extLst>
          </p:cNvPr>
          <p:cNvSpPr>
            <a:spLocks noGrp="1"/>
          </p:cNvSpPr>
          <p:nvPr>
            <p:ph type="sldNum" sz="quarter" idx="5"/>
          </p:nvPr>
        </p:nvSpPr>
        <p:spPr/>
        <p:txBody>
          <a:bodyPr/>
          <a:lstStyle/>
          <a:p>
            <a:pPr rtl="0"/>
            <a:fld id="{810E1E9A-E921-4174-A0FC-51868D7AC568}" type="slidenum">
              <a:rPr lang="es-ES" noProof="0" smtClean="0"/>
              <a:t>62</a:t>
            </a:fld>
            <a:endParaRPr lang="es-ES" noProof="0" dirty="0"/>
          </a:p>
        </p:txBody>
      </p:sp>
    </p:spTree>
    <p:extLst>
      <p:ext uri="{BB962C8B-B14F-4D97-AF65-F5344CB8AC3E}">
        <p14:creationId xmlns:p14="http://schemas.microsoft.com/office/powerpoint/2010/main" val="7332107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E9A66-8A64-4DAD-2C0A-7AC2FDDC2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104BF-F40A-D772-58E9-28D13B0C3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B697C-71E0-3CE8-A009-BD4EFF3D29A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1BFD599-C784-D51B-63E0-8449ABC69BF3}"/>
              </a:ext>
            </a:extLst>
          </p:cNvPr>
          <p:cNvSpPr>
            <a:spLocks noGrp="1"/>
          </p:cNvSpPr>
          <p:nvPr>
            <p:ph type="sldNum" sz="quarter" idx="5"/>
          </p:nvPr>
        </p:nvSpPr>
        <p:spPr/>
        <p:txBody>
          <a:bodyPr/>
          <a:lstStyle/>
          <a:p>
            <a:pPr rtl="0"/>
            <a:fld id="{810E1E9A-E921-4174-A0FC-51868D7AC568}" type="slidenum">
              <a:rPr lang="es-ES" noProof="0" smtClean="0"/>
              <a:t>63</a:t>
            </a:fld>
            <a:endParaRPr lang="es-ES" noProof="0" dirty="0"/>
          </a:p>
        </p:txBody>
      </p:sp>
    </p:spTree>
    <p:extLst>
      <p:ext uri="{BB962C8B-B14F-4D97-AF65-F5344CB8AC3E}">
        <p14:creationId xmlns:p14="http://schemas.microsoft.com/office/powerpoint/2010/main" val="37723583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CD23B-D2B1-2A66-25EA-8B42626723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E884B-9C01-20DD-3591-9CB2F7003D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2D17B-DD05-AEDB-6661-A8F31F3F81E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A4C8ECE-8050-E0F7-E708-09B3A455D3CB}"/>
              </a:ext>
            </a:extLst>
          </p:cNvPr>
          <p:cNvSpPr>
            <a:spLocks noGrp="1"/>
          </p:cNvSpPr>
          <p:nvPr>
            <p:ph type="sldNum" sz="quarter" idx="5"/>
          </p:nvPr>
        </p:nvSpPr>
        <p:spPr/>
        <p:txBody>
          <a:bodyPr/>
          <a:lstStyle/>
          <a:p>
            <a:pPr rtl="0"/>
            <a:fld id="{810E1E9A-E921-4174-A0FC-51868D7AC568}" type="slidenum">
              <a:rPr lang="es-ES" noProof="0" smtClean="0"/>
              <a:t>64</a:t>
            </a:fld>
            <a:endParaRPr lang="es-ES" noProof="0" dirty="0"/>
          </a:p>
        </p:txBody>
      </p:sp>
    </p:spTree>
    <p:extLst>
      <p:ext uri="{BB962C8B-B14F-4D97-AF65-F5344CB8AC3E}">
        <p14:creationId xmlns:p14="http://schemas.microsoft.com/office/powerpoint/2010/main" val="19624498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06958-AB66-0979-A5EC-86C29074D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0781-6184-0CC3-C02D-67F2B4BAD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62EB9E-D0D7-0FBE-68CB-C478C23B752F}"/>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5E2FA1E8-194F-2D15-4F43-CDF28B7C08EE}"/>
              </a:ext>
            </a:extLst>
          </p:cNvPr>
          <p:cNvSpPr>
            <a:spLocks noGrp="1"/>
          </p:cNvSpPr>
          <p:nvPr>
            <p:ph type="sldNum" sz="quarter" idx="5"/>
          </p:nvPr>
        </p:nvSpPr>
        <p:spPr/>
        <p:txBody>
          <a:bodyPr/>
          <a:lstStyle/>
          <a:p>
            <a:pPr rtl="0"/>
            <a:fld id="{810E1E9A-E921-4174-A0FC-51868D7AC568}" type="slidenum">
              <a:rPr lang="es-ES" noProof="0" smtClean="0"/>
              <a:t>65</a:t>
            </a:fld>
            <a:endParaRPr lang="es-ES" noProof="0" dirty="0"/>
          </a:p>
        </p:txBody>
      </p:sp>
    </p:spTree>
    <p:extLst>
      <p:ext uri="{BB962C8B-B14F-4D97-AF65-F5344CB8AC3E}">
        <p14:creationId xmlns:p14="http://schemas.microsoft.com/office/powerpoint/2010/main" val="31056459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2BF9D-CDDA-5539-ED6A-EC27F817F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F2EBE-97ED-CF2A-F876-733AFEC9E4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D50A84-A75C-B622-C5D4-53326A1D40FD}"/>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AFAD8CB3-F884-3A36-E532-E52525E27FF8}"/>
              </a:ext>
            </a:extLst>
          </p:cNvPr>
          <p:cNvSpPr>
            <a:spLocks noGrp="1"/>
          </p:cNvSpPr>
          <p:nvPr>
            <p:ph type="sldNum" sz="quarter" idx="5"/>
          </p:nvPr>
        </p:nvSpPr>
        <p:spPr/>
        <p:txBody>
          <a:bodyPr/>
          <a:lstStyle/>
          <a:p>
            <a:pPr rtl="0"/>
            <a:fld id="{810E1E9A-E921-4174-A0FC-51868D7AC568}" type="slidenum">
              <a:rPr lang="es-ES" noProof="0" smtClean="0"/>
              <a:t>66</a:t>
            </a:fld>
            <a:endParaRPr lang="es-ES" noProof="0" dirty="0"/>
          </a:p>
        </p:txBody>
      </p:sp>
    </p:spTree>
    <p:extLst>
      <p:ext uri="{BB962C8B-B14F-4D97-AF65-F5344CB8AC3E}">
        <p14:creationId xmlns:p14="http://schemas.microsoft.com/office/powerpoint/2010/main" val="10949452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362AA-CB3D-3D77-6816-8B236F854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5EF4FE-6AE8-B289-AD12-24CC4C4452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D3A60-D9E8-F7F9-34EC-CF7E5D7F5E5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D1201F63-B533-0CCF-5C8E-A342FC360587}"/>
              </a:ext>
            </a:extLst>
          </p:cNvPr>
          <p:cNvSpPr>
            <a:spLocks noGrp="1"/>
          </p:cNvSpPr>
          <p:nvPr>
            <p:ph type="sldNum" sz="quarter" idx="5"/>
          </p:nvPr>
        </p:nvSpPr>
        <p:spPr/>
        <p:txBody>
          <a:bodyPr/>
          <a:lstStyle/>
          <a:p>
            <a:pPr rtl="0"/>
            <a:fld id="{810E1E9A-E921-4174-A0FC-51868D7AC568}" type="slidenum">
              <a:rPr lang="es-ES" noProof="0" smtClean="0"/>
              <a:t>67</a:t>
            </a:fld>
            <a:endParaRPr lang="es-ES" noProof="0" dirty="0"/>
          </a:p>
        </p:txBody>
      </p:sp>
    </p:spTree>
    <p:extLst>
      <p:ext uri="{BB962C8B-B14F-4D97-AF65-F5344CB8AC3E}">
        <p14:creationId xmlns:p14="http://schemas.microsoft.com/office/powerpoint/2010/main" val="27127964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200" b="0" i="0" dirty="0">
              <a:solidFill>
                <a:srgbClr val="24292F"/>
              </a:solidFill>
              <a:effectLst/>
              <a:latin typeface="-apple-system"/>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68</a:t>
            </a:fld>
            <a:endParaRPr lang="es-ES" noProof="0" dirty="0"/>
          </a:p>
        </p:txBody>
      </p:sp>
    </p:spTree>
    <p:extLst>
      <p:ext uri="{BB962C8B-B14F-4D97-AF65-F5344CB8AC3E}">
        <p14:creationId xmlns:p14="http://schemas.microsoft.com/office/powerpoint/2010/main" val="4107136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19239-397B-9441-8DE6-4FB27615D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E74D71-3EED-53A7-DBA5-1DBDC9814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E80DB-A330-8725-A2B5-E8F25F67356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87B50A4-7DD6-57AA-083F-1EF701E448F8}"/>
              </a:ext>
            </a:extLst>
          </p:cNvPr>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78620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5F819-AF6A-E880-A015-AF31D0FA3B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0850F3-D3E6-E737-0444-0634CB0C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8BB2DA-26C2-84F5-5AB7-2AFC243B440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F7A6E0A-E36E-0470-7505-A4F624BD6AD9}"/>
              </a:ext>
            </a:extLst>
          </p:cNvPr>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201259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795A7-0910-B817-0BA6-CC6382011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4E631-B0B6-EAA6-8DF5-C200D09DA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F1171-BDB1-9366-9D81-2B913C19FB79}"/>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C81485F3-CD95-EAF3-9006-4ABFA3FD1700}"/>
              </a:ext>
            </a:extLst>
          </p:cNvPr>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1224167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07/09/2024</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07/09/2024</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07/09/2024</a:t>
            </a:fld>
            <a:endParaRPr lang="es-ES" noProof="0" dirty="0"/>
          </a:p>
        </p:txBody>
      </p:sp>
      <p:sp>
        <p:nvSpPr>
          <p:cNvPr id="3" name="Footer Placeholder 2"/>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07/09/2024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07/09/2024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07/09/2024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07/09/2024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07/09/2024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07/09/2024</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07/09/2024</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07/09/2024</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Rounded 3">
            <a:extLst>
              <a:ext uri="{FF2B5EF4-FFF2-40B4-BE49-F238E27FC236}">
                <a16:creationId xmlns:a16="http://schemas.microsoft.com/office/drawing/2014/main" id="{1CEF7EA5-1DB3-1882-1A14-2C63C7B159BC}"/>
              </a:ext>
            </a:extLst>
          </p:cNvPr>
          <p:cNvSpPr/>
          <p:nvPr/>
        </p:nvSpPr>
        <p:spPr>
          <a:xfrm>
            <a:off x="1677272" y="2645569"/>
            <a:ext cx="8837456" cy="1566862"/>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dirty="0">
                <a:solidFill>
                  <a:schemeClr val="tx1"/>
                </a:solidFill>
                <a:latin typeface="Segoe UI" panose="020B0502040204020203" pitchFamily="34" charset="0"/>
                <a:cs typeface="Segoe UI" panose="020B0502040204020203" pitchFamily="34" charset="0"/>
              </a:rPr>
              <a:t>Estudio de </a:t>
            </a:r>
            <a:r>
              <a:rPr lang="es-CO" sz="3200" b="1" dirty="0">
                <a:solidFill>
                  <a:schemeClr val="tx1"/>
                </a:solidFill>
                <a:latin typeface="Segoe UI" panose="020B0502040204020203" pitchFamily="34" charset="0"/>
                <a:cs typeface="Segoe UI" panose="020B0502040204020203" pitchFamily="34" charset="0"/>
              </a:rPr>
              <a:t>amenazas hidráulicas </a:t>
            </a:r>
            <a:r>
              <a:rPr lang="es-CO" sz="3200" dirty="0">
                <a:solidFill>
                  <a:schemeClr val="tx1"/>
                </a:solidFill>
                <a:latin typeface="Segoe UI" panose="020B0502040204020203" pitchFamily="34" charset="0"/>
                <a:cs typeface="Segoe UI" panose="020B0502040204020203" pitchFamily="34" charset="0"/>
              </a:rPr>
              <a:t>en la llanura de inundación de la </a:t>
            </a:r>
            <a:r>
              <a:rPr lang="es-CO" sz="3200" b="1" dirty="0">
                <a:solidFill>
                  <a:schemeClr val="tx1"/>
                </a:solidFill>
                <a:latin typeface="Segoe UI" panose="020B0502040204020203" pitchFamily="34" charset="0"/>
                <a:cs typeface="Segoe UI" panose="020B0502040204020203" pitchFamily="34" charset="0"/>
              </a:rPr>
              <a:t>cuenca del Río Bogotá</a:t>
            </a:r>
          </a:p>
          <a:p>
            <a:pPr algn="ctr"/>
            <a:r>
              <a:rPr lang="es-ES" sz="16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600" i="1" dirty="0">
              <a:solidFill>
                <a:schemeClr val="tx1"/>
              </a:solidFill>
              <a:latin typeface="Segoe UI" panose="020B0502040204020203" pitchFamily="34" charset="0"/>
              <a:cs typeface="Segoe UI" panose="020B0502040204020203" pitchFamily="34" charset="0"/>
            </a:endParaRPr>
          </a:p>
        </p:txBody>
      </p:sp>
      <p:sp>
        <p:nvSpPr>
          <p:cNvPr id="11" name="Rectangle: Single Corner Rounded 10">
            <a:extLst>
              <a:ext uri="{FF2B5EF4-FFF2-40B4-BE49-F238E27FC236}">
                <a16:creationId xmlns:a16="http://schemas.microsoft.com/office/drawing/2014/main" id="{2C80FC11-41EB-E8AE-7DA7-34A107F65167}"/>
              </a:ext>
            </a:extLst>
          </p:cNvPr>
          <p:cNvSpPr/>
          <p:nvPr/>
        </p:nvSpPr>
        <p:spPr>
          <a:xfrm>
            <a:off x="10034312" y="6493987"/>
            <a:ext cx="2157688" cy="364013"/>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a:solidFill>
                  <a:schemeClr val="tx1"/>
                </a:solidFill>
                <a:latin typeface="+mj-lt"/>
                <a:cs typeface="Segoe UI" panose="020B0502040204020203" pitchFamily="34" charset="0"/>
              </a:rPr>
              <a:t>Versión: 20240907</a:t>
            </a:r>
            <a:endParaRPr lang="es-CO" sz="1200" i="1" dirty="0">
              <a:solidFill>
                <a:schemeClr val="tx1"/>
              </a:solidFill>
              <a:latin typeface="+mj-lt"/>
              <a:cs typeface="Segoe UI" panose="020B0502040204020203" pitchFamily="34" charset="0"/>
            </a:endParaRPr>
          </a:p>
        </p:txBody>
      </p:sp>
      <p:sp>
        <p:nvSpPr>
          <p:cNvPr id="6" name="Rectangle: Single Corner Rounded 5">
            <a:extLst>
              <a:ext uri="{FF2B5EF4-FFF2-40B4-BE49-F238E27FC236}">
                <a16:creationId xmlns:a16="http://schemas.microsoft.com/office/drawing/2014/main" id="{066A8E57-F92E-866B-A2E2-F1DF0F950A88}"/>
              </a:ext>
            </a:extLst>
          </p:cNvPr>
          <p:cNvSpPr/>
          <p:nvPr/>
        </p:nvSpPr>
        <p:spPr>
          <a:xfrm>
            <a:off x="6972300" y="0"/>
            <a:ext cx="5219700" cy="500063"/>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i="1" dirty="0">
                <a:solidFill>
                  <a:schemeClr val="tx1"/>
                </a:solidFill>
                <a:latin typeface="+mj-lt"/>
                <a:cs typeface="Segoe UI" panose="020B0502040204020203" pitchFamily="34" charset="0"/>
              </a:rPr>
              <a:t>Seminario de Hidráulica: disponibilidad de agua en Colombia. </a:t>
            </a:r>
          </a:p>
          <a:p>
            <a:pPr algn="r"/>
            <a:r>
              <a:rPr lang="es-CO" sz="1200" i="1" dirty="0">
                <a:solidFill>
                  <a:schemeClr val="tx1"/>
                </a:solidFill>
                <a:latin typeface="+mj-lt"/>
                <a:cs typeface="Segoe UI" panose="020B0502040204020203" pitchFamily="34" charset="0"/>
              </a:rPr>
              <a:t>Abastecimiento, generación, riego y drenaje</a:t>
            </a:r>
          </a:p>
        </p:txBody>
      </p:sp>
      <p:pic>
        <p:nvPicPr>
          <p:cNvPr id="12" name="Picture 11" descr="A black and white background&#10;&#10;Description automatically generated">
            <a:extLst>
              <a:ext uri="{FF2B5EF4-FFF2-40B4-BE49-F238E27FC236}">
                <a16:creationId xmlns:a16="http://schemas.microsoft.com/office/drawing/2014/main" id="{AABA2936-B1E4-31DC-05B9-6CC67918B926}"/>
              </a:ext>
            </a:extLst>
          </p:cNvPr>
          <p:cNvPicPr>
            <a:picLocks noChangeAspect="1"/>
          </p:cNvPicPr>
          <p:nvPr/>
        </p:nvPicPr>
        <p:blipFill>
          <a:blip r:embed="rId3"/>
          <a:stretch>
            <a:fillRect/>
          </a:stretch>
        </p:blipFill>
        <p:spPr>
          <a:xfrm>
            <a:off x="158387" y="5982544"/>
            <a:ext cx="1440000" cy="693449"/>
          </a:xfrm>
          <a:prstGeom prst="rect">
            <a:avLst/>
          </a:prstGeom>
        </p:spPr>
      </p:pic>
      <p:pic>
        <p:nvPicPr>
          <p:cNvPr id="14" name="Picture 13" descr="A black background with a black border&#10;&#10;Description automatically generated">
            <a:extLst>
              <a:ext uri="{FF2B5EF4-FFF2-40B4-BE49-F238E27FC236}">
                <a16:creationId xmlns:a16="http://schemas.microsoft.com/office/drawing/2014/main" id="{4025DD97-3F87-6B45-5F0E-E241E1BED2B9}"/>
              </a:ext>
            </a:extLst>
          </p:cNvPr>
          <p:cNvPicPr>
            <a:picLocks noChangeAspect="1"/>
          </p:cNvPicPr>
          <p:nvPr/>
        </p:nvPicPr>
        <p:blipFill>
          <a:blip r:embed="rId4"/>
          <a:stretch>
            <a:fillRect/>
          </a:stretch>
        </p:blipFill>
        <p:spPr>
          <a:xfrm>
            <a:off x="91438" y="83819"/>
            <a:ext cx="1440000" cy="720000"/>
          </a:xfrm>
          <a:prstGeom prst="rect">
            <a:avLst/>
          </a:prstGeom>
        </p:spPr>
      </p:pic>
    </p:spTree>
    <p:extLst>
      <p:ext uri="{BB962C8B-B14F-4D97-AF65-F5344CB8AC3E}">
        <p14:creationId xmlns:p14="http://schemas.microsoft.com/office/powerpoint/2010/main" val="356255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a:extLst>
            <a:ext uri="{FF2B5EF4-FFF2-40B4-BE49-F238E27FC236}">
              <a16:creationId xmlns:a16="http://schemas.microsoft.com/office/drawing/2014/main" id="{AA5DEB26-CFA9-E3CB-907B-E61002357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FE265-1B3D-C82F-9964-FA57954D88B6}"/>
              </a:ext>
            </a:extLst>
          </p:cNvPr>
          <p:cNvSpPr>
            <a:spLocks noGrp="1"/>
          </p:cNvSpPr>
          <p:nvPr>
            <p:ph type="title"/>
          </p:nvPr>
        </p:nvSpPr>
        <p:spPr>
          <a:xfrm>
            <a:off x="823912" y="1543049"/>
            <a:ext cx="10544176" cy="3771901"/>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el ensamble del modelo digital de elevación híbrido con cobertura sobre toda la cuenca, se ha utilizado el modelo digital de superficie –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DSM </a:t>
            </a:r>
            <a:r>
              <a:rPr lang="es-CO" sz="2800" b="1"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Copernicus</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(resolución de 30 metros), los modelos digitales de terreno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LIDAR de la ciudad de Bogotá D.C.</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(resoluciones de 5 y 0.5 metros), un modelo de elevación generado a partir de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polígonos de construcciones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(resolución de 0.5 metros) y un modelo digital de terreno con los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canales a superficie libre, en puntos de intersección de drenajes con pasos de vía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(resolución 0.5 metros). </a:t>
            </a:r>
            <a:endParaRPr lang="es-CO" sz="2800" dirty="0">
              <a:solidFill>
                <a:schemeClr val="bg1">
                  <a:lumMod val="25000"/>
                </a:schemeClr>
              </a:solidFill>
            </a:endParaRPr>
          </a:p>
        </p:txBody>
      </p:sp>
    </p:spTree>
    <p:extLst>
      <p:ext uri="{BB962C8B-B14F-4D97-AF65-F5344CB8AC3E}">
        <p14:creationId xmlns:p14="http://schemas.microsoft.com/office/powerpoint/2010/main" val="3380181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555672A-790F-20FD-1078-F7F800675824}"/>
            </a:ext>
          </a:extLst>
        </p:cNvPr>
        <p:cNvGrpSpPr/>
        <p:nvPr/>
      </p:nvGrpSpPr>
      <p:grpSpPr>
        <a:xfrm>
          <a:off x="0" y="0"/>
          <a:ext cx="0" cy="0"/>
          <a:chOff x="0" y="0"/>
          <a:chExt cx="0" cy="0"/>
        </a:xfrm>
      </p:grpSpPr>
      <p:pic>
        <p:nvPicPr>
          <p:cNvPr id="4" name="Picture 3" descr="A map of a mountain with many colored spots&#10;&#10;Description automatically generated">
            <a:extLst>
              <a:ext uri="{FF2B5EF4-FFF2-40B4-BE49-F238E27FC236}">
                <a16:creationId xmlns:a16="http://schemas.microsoft.com/office/drawing/2014/main" id="{6ADAC6B4-CE2C-80D9-B481-2523CBD62575}"/>
              </a:ext>
            </a:extLst>
          </p:cNvPr>
          <p:cNvPicPr>
            <a:picLocks noChangeAspect="1"/>
          </p:cNvPicPr>
          <p:nvPr/>
        </p:nvPicPr>
        <p:blipFill>
          <a:blip r:embed="rId3"/>
          <a:stretch>
            <a:fillRect/>
          </a:stretch>
        </p:blipFill>
        <p:spPr>
          <a:xfrm>
            <a:off x="1345249" y="0"/>
            <a:ext cx="9501500" cy="5841756"/>
          </a:xfrm>
          <a:prstGeom prst="rect">
            <a:avLst/>
          </a:prstGeom>
        </p:spPr>
      </p:pic>
      <p:sp>
        <p:nvSpPr>
          <p:cNvPr id="2" name="Title 1">
            <a:extLst>
              <a:ext uri="{FF2B5EF4-FFF2-40B4-BE49-F238E27FC236}">
                <a16:creationId xmlns:a16="http://schemas.microsoft.com/office/drawing/2014/main" id="{ECE4B865-28F7-C87B-E8D3-1915E61F3134}"/>
              </a:ext>
            </a:extLst>
          </p:cNvPr>
          <p:cNvSpPr>
            <a:spLocks noGrp="1"/>
          </p:cNvSpPr>
          <p:nvPr>
            <p:ph type="title"/>
          </p:nvPr>
        </p:nvSpPr>
        <p:spPr>
          <a:xfrm>
            <a:off x="1381124" y="5967415"/>
            <a:ext cx="9429750" cy="795337"/>
          </a:xfrm>
          <a:noFill/>
        </p:spPr>
        <p:txBody>
          <a:bodyPr anchor="t" anchorCtr="0">
            <a:noAutofit/>
          </a:bodyPr>
          <a:lstStyle/>
          <a:p>
            <a:pPr algn="ct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310 pasos de vía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identificados dentro del área urbana de Bogotá, de los cuales,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217 requirieron de ajuste</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 el modelo de terreno.</a:t>
            </a:r>
            <a:endParaRPr lang="es-CO" sz="2400" dirty="0">
              <a:solidFill>
                <a:schemeClr val="bg1">
                  <a:lumMod val="25000"/>
                </a:schemeClr>
              </a:solidFill>
            </a:endParaRPr>
          </a:p>
        </p:txBody>
      </p:sp>
    </p:spTree>
    <p:extLst>
      <p:ext uri="{BB962C8B-B14F-4D97-AF65-F5344CB8AC3E}">
        <p14:creationId xmlns:p14="http://schemas.microsoft.com/office/powerpoint/2010/main" val="101841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a:extLst>
            <a:ext uri="{FF2B5EF4-FFF2-40B4-BE49-F238E27FC236}">
              <a16:creationId xmlns:a16="http://schemas.microsoft.com/office/drawing/2014/main" id="{420D3A71-33BB-8734-389F-50FCA1ED5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289D0-46C4-C095-A1B8-9FF8C791D295}"/>
              </a:ext>
            </a:extLst>
          </p:cNvPr>
          <p:cNvSpPr>
            <a:spLocks noGrp="1"/>
          </p:cNvSpPr>
          <p:nvPr>
            <p:ph type="title"/>
          </p:nvPr>
        </p:nvSpPr>
        <p:spPr>
          <a:xfrm>
            <a:off x="1838228" y="4505321"/>
            <a:ext cx="8515543" cy="1747845"/>
          </a:xfrm>
          <a:noFill/>
        </p:spPr>
        <p:txBody>
          <a:bodyPr anchor="t" anchorCtr="0">
            <a:noAutofit/>
          </a:bodyPr>
          <a:lstStyle/>
          <a:p>
            <a:pPr algn="ct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 la izquierda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puede observar el modelo digital de terreno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LIDAR</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una intersección vehicular (con secciones transversales de referencia y ejes sobre dos canales), y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 la derecha el ajuste realizado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al modelo de terreno, incorporando las secciones a superficie libre del canal.</a:t>
            </a:r>
            <a:endParaRPr lang="es-CO" sz="2400" dirty="0">
              <a:solidFill>
                <a:schemeClr val="bg1">
                  <a:lumMod val="25000"/>
                </a:schemeClr>
              </a:solidFill>
            </a:endParaRPr>
          </a:p>
        </p:txBody>
      </p:sp>
      <p:grpSp>
        <p:nvGrpSpPr>
          <p:cNvPr id="8" name="Group 7">
            <a:extLst>
              <a:ext uri="{FF2B5EF4-FFF2-40B4-BE49-F238E27FC236}">
                <a16:creationId xmlns:a16="http://schemas.microsoft.com/office/drawing/2014/main" id="{FA1DD298-E254-D8DA-EA93-B0DEF72C96B4}"/>
              </a:ext>
            </a:extLst>
          </p:cNvPr>
          <p:cNvGrpSpPr/>
          <p:nvPr/>
        </p:nvGrpSpPr>
        <p:grpSpPr>
          <a:xfrm>
            <a:off x="1838228" y="605411"/>
            <a:ext cx="8515543" cy="3742200"/>
            <a:chOff x="1595119" y="581264"/>
            <a:chExt cx="8515543" cy="3742200"/>
          </a:xfrm>
        </p:grpSpPr>
        <p:pic>
          <p:nvPicPr>
            <p:cNvPr id="6" name="Picture 5" descr="A map of a river&#10;&#10;Description automatically generated">
              <a:extLst>
                <a:ext uri="{FF2B5EF4-FFF2-40B4-BE49-F238E27FC236}">
                  <a16:creationId xmlns:a16="http://schemas.microsoft.com/office/drawing/2014/main" id="{28F31218-836F-E4F3-2B68-7B919AAC8C17}"/>
                </a:ext>
              </a:extLst>
            </p:cNvPr>
            <p:cNvPicPr>
              <a:picLocks noChangeAspect="1"/>
            </p:cNvPicPr>
            <p:nvPr/>
          </p:nvPicPr>
          <p:blipFill rotWithShape="1">
            <a:blip r:embed="rId3"/>
            <a:srcRect b="2783"/>
            <a:stretch/>
          </p:blipFill>
          <p:spPr bwMode="auto">
            <a:xfrm>
              <a:off x="1595119" y="581264"/>
              <a:ext cx="3962718" cy="3742200"/>
            </a:xfrm>
            <a:prstGeom prst="rect">
              <a:avLst/>
            </a:prstGeom>
            <a:ln>
              <a:solidFill>
                <a:schemeClr val="tx1">
                  <a:lumMod val="95000"/>
                  <a:lumOff val="5000"/>
                </a:schemeClr>
              </a:solidFill>
            </a:ln>
            <a:extLst>
              <a:ext uri="{53640926-AAD7-44D8-BBD7-CCE9431645EC}">
                <a14:shadowObscured xmlns:a14="http://schemas.microsoft.com/office/drawing/2010/main"/>
              </a:ext>
            </a:extLst>
          </p:spPr>
        </p:pic>
        <p:pic>
          <p:nvPicPr>
            <p:cNvPr id="7" name="Picture 6" descr="A map of a city&#10;&#10;Description automatically generated">
              <a:extLst>
                <a:ext uri="{FF2B5EF4-FFF2-40B4-BE49-F238E27FC236}">
                  <a16:creationId xmlns:a16="http://schemas.microsoft.com/office/drawing/2014/main" id="{DB68FA4E-31B0-426E-F7B0-A02F2E8F1925}"/>
                </a:ext>
              </a:extLst>
            </p:cNvPr>
            <p:cNvPicPr>
              <a:picLocks noChangeAspect="1"/>
            </p:cNvPicPr>
            <p:nvPr/>
          </p:nvPicPr>
          <p:blipFill>
            <a:blip r:embed="rId4"/>
            <a:stretch>
              <a:fillRect/>
            </a:stretch>
          </p:blipFill>
          <p:spPr>
            <a:xfrm>
              <a:off x="5677858" y="581264"/>
              <a:ext cx="4432804" cy="3742200"/>
            </a:xfrm>
            <a:prstGeom prst="rect">
              <a:avLst/>
            </a:prstGeom>
            <a:ln>
              <a:solidFill>
                <a:schemeClr val="tx1">
                  <a:lumMod val="95000"/>
                  <a:lumOff val="5000"/>
                </a:schemeClr>
              </a:solidFill>
            </a:ln>
          </p:spPr>
        </p:pic>
      </p:grpSp>
    </p:spTree>
    <p:extLst>
      <p:ext uri="{BB962C8B-B14F-4D97-AF65-F5344CB8AC3E}">
        <p14:creationId xmlns:p14="http://schemas.microsoft.com/office/powerpoint/2010/main" val="3290841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633B9-3F58-E107-033F-F379D1434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1146D-CACB-FF3B-CCFF-D262F21DE930}"/>
              </a:ext>
            </a:extLst>
          </p:cNvPr>
          <p:cNvSpPr>
            <a:spLocks noGrp="1"/>
          </p:cNvSpPr>
          <p:nvPr>
            <p:ph type="title"/>
          </p:nvPr>
        </p:nvSpPr>
        <p:spPr>
          <a:xfrm>
            <a:off x="1716881" y="2557462"/>
            <a:ext cx="8758238" cy="1743076"/>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construcciones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han sido utilizadas como complemento en la creación del modelo de terreno híbrido y son consideradas en esta investigación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como bloques de obstrucción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del modelo hidráulico</a:t>
            </a:r>
            <a:endParaRPr lang="es-CO" sz="2800" dirty="0">
              <a:solidFill>
                <a:schemeClr val="bg1">
                  <a:lumMod val="25000"/>
                </a:schemeClr>
              </a:solidFill>
            </a:endParaRPr>
          </a:p>
        </p:txBody>
      </p:sp>
    </p:spTree>
    <p:extLst>
      <p:ext uri="{BB962C8B-B14F-4D97-AF65-F5344CB8AC3E}">
        <p14:creationId xmlns:p14="http://schemas.microsoft.com/office/powerpoint/2010/main" val="3008388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23228-6094-CB78-1441-AB620D7EDEE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AB51503-017D-69C9-3B52-08EF70A95C38}"/>
              </a:ext>
            </a:extLst>
          </p:cNvPr>
          <p:cNvPicPr>
            <a:picLocks noChangeAspect="1"/>
          </p:cNvPicPr>
          <p:nvPr/>
        </p:nvPicPr>
        <p:blipFill>
          <a:blip r:embed="rId3"/>
          <a:stretch>
            <a:fillRect/>
          </a:stretch>
        </p:blipFill>
        <p:spPr>
          <a:xfrm>
            <a:off x="364331" y="200704"/>
            <a:ext cx="11463338" cy="6456592"/>
          </a:xfrm>
          <a:prstGeom prst="rect">
            <a:avLst/>
          </a:prstGeom>
          <a:ln>
            <a:solidFill>
              <a:schemeClr val="tx1">
                <a:lumMod val="95000"/>
                <a:lumOff val="5000"/>
              </a:schemeClr>
            </a:solidFill>
          </a:ln>
        </p:spPr>
      </p:pic>
    </p:spTree>
    <p:extLst>
      <p:ext uri="{BB962C8B-B14F-4D97-AF65-F5344CB8AC3E}">
        <p14:creationId xmlns:p14="http://schemas.microsoft.com/office/powerpoint/2010/main" val="321088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3F16781-E073-009E-6EAE-C356B23BF6CF}"/>
            </a:ext>
          </a:extLst>
        </p:cNvPr>
        <p:cNvGrpSpPr/>
        <p:nvPr/>
      </p:nvGrpSpPr>
      <p:grpSpPr>
        <a:xfrm>
          <a:off x="0" y="0"/>
          <a:ext cx="0" cy="0"/>
          <a:chOff x="0" y="0"/>
          <a:chExt cx="0" cy="0"/>
        </a:xfrm>
      </p:grpSpPr>
      <p:pic>
        <p:nvPicPr>
          <p:cNvPr id="6" name="Picture 5" descr="A graph of a graph&#10;&#10;Description automatically generated">
            <a:extLst>
              <a:ext uri="{FF2B5EF4-FFF2-40B4-BE49-F238E27FC236}">
                <a16:creationId xmlns:a16="http://schemas.microsoft.com/office/drawing/2014/main" id="{978FA014-3C38-41A9-F190-6202A915D162}"/>
              </a:ext>
            </a:extLst>
          </p:cNvPr>
          <p:cNvPicPr>
            <a:picLocks noChangeAspect="1"/>
          </p:cNvPicPr>
          <p:nvPr/>
        </p:nvPicPr>
        <p:blipFill>
          <a:blip r:embed="rId3"/>
          <a:stretch>
            <a:fillRect/>
          </a:stretch>
        </p:blipFill>
        <p:spPr>
          <a:xfrm>
            <a:off x="381000" y="0"/>
            <a:ext cx="11430000" cy="6858000"/>
          </a:xfrm>
          <a:prstGeom prst="rect">
            <a:avLst/>
          </a:prstGeom>
        </p:spPr>
      </p:pic>
    </p:spTree>
    <p:extLst>
      <p:ext uri="{BB962C8B-B14F-4D97-AF65-F5344CB8AC3E}">
        <p14:creationId xmlns:p14="http://schemas.microsoft.com/office/powerpoint/2010/main" val="3281324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6417C-9CC4-B13E-12FC-8F7BB60FB666}"/>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A88ADC38-831C-91DE-AFDC-379148FBD413}"/>
              </a:ext>
            </a:extLst>
          </p:cNvPr>
          <p:cNvSpPr>
            <a:spLocks noGrp="1"/>
          </p:cNvSpPr>
          <p:nvPr>
            <p:ph type="title"/>
          </p:nvPr>
        </p:nvSpPr>
        <p:spPr>
          <a:xfrm>
            <a:off x="0" y="3096164"/>
            <a:ext cx="12192000" cy="761461"/>
          </a:xfrm>
        </p:spPr>
        <p:txBody>
          <a:bodyPr anchor="ctr" anchorCtr="0">
            <a:no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Red de drenaje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urbana y rural</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62B53D0D-95F2-23AC-A378-ACE012152ED2}"/>
              </a:ext>
            </a:extLst>
          </p:cNvPr>
          <p:cNvSpPr txBox="1">
            <a:spLocks/>
          </p:cNvSpPr>
          <p:nvPr/>
        </p:nvSpPr>
        <p:spPr>
          <a:xfrm>
            <a:off x="4795611" y="1610793"/>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3</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646277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0B99C-766F-74C8-0160-36C43608F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9E4E8-2FDA-9E80-45A7-F8B5F3D2DE5F}"/>
              </a:ext>
            </a:extLst>
          </p:cNvPr>
          <p:cNvSpPr>
            <a:spLocks noGrp="1"/>
          </p:cNvSpPr>
          <p:nvPr>
            <p:ph type="title"/>
          </p:nvPr>
        </p:nvSpPr>
        <p:spPr>
          <a:xfrm>
            <a:off x="1210865" y="1054894"/>
            <a:ext cx="9770269" cy="4748212"/>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red de drenaje</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construida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 partir de la capa de Corrientes de Agua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la Empresa de Acueducto y Alcantarillado de Bogotá -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EAAB</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ha sido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utilizada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 RAS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Mapper</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HEC-RAS,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el refinamiento del mallado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cauces principales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y</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para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visualización de perfiles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y resultados del modelo hidráulico. </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Red complementada incluyendo la digitalización de ejes en zonas de paso por cuerpos de agua (embalses, lagunas, humedales), conexión de descarga de embalses a cauces receptores, extensión de continuidad en canales bajo pasos de vía y en conductos e interceptores. </a:t>
            </a:r>
            <a:endParaRPr lang="es-CO" sz="2800" dirty="0">
              <a:solidFill>
                <a:schemeClr val="bg1">
                  <a:lumMod val="25000"/>
                </a:schemeClr>
              </a:solidFill>
            </a:endParaRPr>
          </a:p>
        </p:txBody>
      </p:sp>
    </p:spTree>
    <p:extLst>
      <p:ext uri="{BB962C8B-B14F-4D97-AF65-F5344CB8AC3E}">
        <p14:creationId xmlns:p14="http://schemas.microsoft.com/office/powerpoint/2010/main" val="315627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D802531-A6A1-677A-75EB-335216B8A0CA}"/>
            </a:ext>
          </a:extLst>
        </p:cNvPr>
        <p:cNvGrpSpPr/>
        <p:nvPr/>
      </p:nvGrpSpPr>
      <p:grpSpPr>
        <a:xfrm>
          <a:off x="0" y="0"/>
          <a:ext cx="0" cy="0"/>
          <a:chOff x="0" y="0"/>
          <a:chExt cx="0" cy="0"/>
        </a:xfrm>
      </p:grpSpPr>
      <p:pic>
        <p:nvPicPr>
          <p:cNvPr id="3" name="Picture 2" descr="A map of a mountain&#10;&#10;Description automatically generated">
            <a:extLst>
              <a:ext uri="{FF2B5EF4-FFF2-40B4-BE49-F238E27FC236}">
                <a16:creationId xmlns:a16="http://schemas.microsoft.com/office/drawing/2014/main" id="{EAED339B-AA44-1044-C3D9-29B5A751B6CF}"/>
              </a:ext>
            </a:extLst>
          </p:cNvPr>
          <p:cNvPicPr>
            <a:picLocks noChangeAspect="1"/>
          </p:cNvPicPr>
          <p:nvPr/>
        </p:nvPicPr>
        <p:blipFill>
          <a:blip r:embed="rId3"/>
          <a:stretch>
            <a:fillRect/>
          </a:stretch>
        </p:blipFill>
        <p:spPr>
          <a:xfrm>
            <a:off x="3330312" y="0"/>
            <a:ext cx="8712726" cy="6858000"/>
          </a:xfrm>
          <a:prstGeom prst="rect">
            <a:avLst/>
          </a:prstGeom>
        </p:spPr>
      </p:pic>
      <p:sp>
        <p:nvSpPr>
          <p:cNvPr id="5" name="Title 1">
            <a:extLst>
              <a:ext uri="{FF2B5EF4-FFF2-40B4-BE49-F238E27FC236}">
                <a16:creationId xmlns:a16="http://schemas.microsoft.com/office/drawing/2014/main" id="{B81B6AA3-4642-5EED-4F2C-C565A41B4B43}"/>
              </a:ext>
            </a:extLst>
          </p:cNvPr>
          <p:cNvSpPr>
            <a:spLocks noGrp="1"/>
          </p:cNvSpPr>
          <p:nvPr>
            <p:ph type="title"/>
          </p:nvPr>
        </p:nvSpPr>
        <p:spPr>
          <a:xfrm>
            <a:off x="471487" y="642938"/>
            <a:ext cx="5829300" cy="1790700"/>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 red de drenaje obtenida y complementada tiene una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longitud total de 8750.1 km</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los cuales,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53.7 km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corresponden 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digitalizaciones realizadas en esta investigación</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spTree>
    <p:extLst>
      <p:ext uri="{BB962C8B-B14F-4D97-AF65-F5344CB8AC3E}">
        <p14:creationId xmlns:p14="http://schemas.microsoft.com/office/powerpoint/2010/main" val="1855041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F4E14-15E1-ED78-C1E4-D31893FB4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1F33E3-A13D-2F3D-FCEA-E6817D264E35}"/>
              </a:ext>
            </a:extLst>
          </p:cNvPr>
          <p:cNvSpPr>
            <a:spLocks noGrp="1"/>
          </p:cNvSpPr>
          <p:nvPr>
            <p:ph type="title"/>
          </p:nvPr>
        </p:nvSpPr>
        <p:spPr>
          <a:xfrm>
            <a:off x="881656" y="1053707"/>
            <a:ext cx="10428685" cy="3183731"/>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Los siguientes elementos que hace parte de la red de drenaje, son las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líneas de banca o corona y</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las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líneas de transición de mallado</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Estos elementos, al igual que los drenajes, también son utilizados para el refinamiento del mallado y son requeridos para el confinamiento hidráulico del flujo dentro de la sección y para la lectura de tiempos de permanencia de flujo en coronas. En esta investigación, se realizó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digitalización de 1613.9 km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estos ejes dentro del área urbana de Bogotá</a:t>
            </a:r>
            <a:endParaRPr lang="es-CO" sz="2800" dirty="0">
              <a:solidFill>
                <a:schemeClr val="bg1">
                  <a:lumMod val="25000"/>
                </a:schemeClr>
              </a:solidFill>
            </a:endParaRPr>
          </a:p>
        </p:txBody>
      </p:sp>
      <p:graphicFrame>
        <p:nvGraphicFramePr>
          <p:cNvPr id="3" name="Table 2">
            <a:extLst>
              <a:ext uri="{FF2B5EF4-FFF2-40B4-BE49-F238E27FC236}">
                <a16:creationId xmlns:a16="http://schemas.microsoft.com/office/drawing/2014/main" id="{38686285-17DE-3BF9-BF1A-70099DFDEDFA}"/>
              </a:ext>
            </a:extLst>
          </p:cNvPr>
          <p:cNvGraphicFramePr>
            <a:graphicFrameLocks noGrp="1"/>
          </p:cNvGraphicFramePr>
          <p:nvPr>
            <p:extLst>
              <p:ext uri="{D42A27DB-BD31-4B8C-83A1-F6EECF244321}">
                <p14:modId xmlns:p14="http://schemas.microsoft.com/office/powerpoint/2010/main" val="1659008104"/>
              </p:ext>
            </p:extLst>
          </p:nvPr>
        </p:nvGraphicFramePr>
        <p:xfrm>
          <a:off x="238123" y="4645822"/>
          <a:ext cx="11715750" cy="1135856"/>
        </p:xfrm>
        <a:graphic>
          <a:graphicData uri="http://schemas.openxmlformats.org/drawingml/2006/table">
            <a:tbl>
              <a:tblPr firstRow="1" firstCol="1" bandRow="1">
                <a:tableStyleId>{5202B0CA-FC54-4496-8BCA-5EF66A818D29}</a:tableStyleId>
              </a:tblPr>
              <a:tblGrid>
                <a:gridCol w="3219450">
                  <a:extLst>
                    <a:ext uri="{9D8B030D-6E8A-4147-A177-3AD203B41FA5}">
                      <a16:colId xmlns:a16="http://schemas.microsoft.com/office/drawing/2014/main" val="1666453302"/>
                    </a:ext>
                  </a:extLst>
                </a:gridCol>
                <a:gridCol w="3186112">
                  <a:extLst>
                    <a:ext uri="{9D8B030D-6E8A-4147-A177-3AD203B41FA5}">
                      <a16:colId xmlns:a16="http://schemas.microsoft.com/office/drawing/2014/main" val="3791275811"/>
                    </a:ext>
                  </a:extLst>
                </a:gridCol>
                <a:gridCol w="3595688">
                  <a:extLst>
                    <a:ext uri="{9D8B030D-6E8A-4147-A177-3AD203B41FA5}">
                      <a16:colId xmlns:a16="http://schemas.microsoft.com/office/drawing/2014/main" val="1301325980"/>
                    </a:ext>
                  </a:extLst>
                </a:gridCol>
                <a:gridCol w="1714500">
                  <a:extLst>
                    <a:ext uri="{9D8B030D-6E8A-4147-A177-3AD203B41FA5}">
                      <a16:colId xmlns:a16="http://schemas.microsoft.com/office/drawing/2014/main" val="1431210195"/>
                    </a:ext>
                  </a:extLst>
                </a:gridCol>
              </a:tblGrid>
              <a:tr h="567928">
                <a:tc>
                  <a:txBody>
                    <a:bodyPr/>
                    <a:lstStyle/>
                    <a:p>
                      <a:pPr algn="ctr"/>
                      <a:r>
                        <a:rPr lang="es-CO" sz="2600" b="0" dirty="0">
                          <a:solidFill>
                            <a:srgbClr val="FFFFFF"/>
                          </a:solidFill>
                          <a:effectLst/>
                        </a:rPr>
                        <a:t>Banca izquierda (km)</a:t>
                      </a:r>
                      <a:endParaRPr lang="es-CO" sz="2600" b="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s-CO" sz="2600" b="0" dirty="0">
                          <a:solidFill>
                            <a:srgbClr val="FFFFFF"/>
                          </a:solidFill>
                          <a:effectLst/>
                        </a:rPr>
                        <a:t>Banca derecha (km)</a:t>
                      </a:r>
                      <a:endParaRPr lang="es-CO" sz="2600" b="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s-CO" sz="2600" b="0">
                          <a:solidFill>
                            <a:srgbClr val="FFFFFF"/>
                          </a:solidFill>
                          <a:effectLst/>
                        </a:rPr>
                        <a:t>Transición de celdas (m)</a:t>
                      </a:r>
                      <a:endParaRPr lang="es-CO" sz="2600" b="0">
                        <a:solidFill>
                          <a:srgbClr val="FFFFFF"/>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s-CO" sz="2600" b="0" dirty="0">
                          <a:solidFill>
                            <a:srgbClr val="FFFFFF"/>
                          </a:solidFill>
                          <a:effectLst/>
                        </a:rPr>
                        <a:t>Total (m)</a:t>
                      </a:r>
                      <a:endParaRPr lang="es-CO" sz="2600" b="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411287965"/>
                  </a:ext>
                </a:extLst>
              </a:tr>
              <a:tr h="567928">
                <a:tc>
                  <a:txBody>
                    <a:bodyPr/>
                    <a:lstStyle/>
                    <a:p>
                      <a:pPr algn="ctr"/>
                      <a:r>
                        <a:rPr lang="es-CO" sz="2600" b="0" dirty="0">
                          <a:solidFill>
                            <a:schemeClr val="tx1"/>
                          </a:solidFill>
                          <a:effectLst/>
                        </a:rPr>
                        <a:t>288.6</a:t>
                      </a:r>
                      <a:endParaRPr lang="es-CO" sz="26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2600" b="0" dirty="0">
                          <a:solidFill>
                            <a:schemeClr val="tx1"/>
                          </a:solidFill>
                          <a:effectLst/>
                        </a:rPr>
                        <a:t>292.12</a:t>
                      </a:r>
                      <a:endParaRPr lang="es-CO" sz="26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2600" b="0" dirty="0">
                          <a:solidFill>
                            <a:schemeClr val="tx1"/>
                          </a:solidFill>
                          <a:effectLst/>
                        </a:rPr>
                        <a:t>1033.16</a:t>
                      </a:r>
                      <a:endParaRPr lang="es-CO" sz="26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2600" b="0" dirty="0">
                          <a:solidFill>
                            <a:schemeClr val="tx1"/>
                          </a:solidFill>
                          <a:effectLst/>
                        </a:rPr>
                        <a:t>1613.88</a:t>
                      </a:r>
                      <a:endParaRPr lang="es-CO" sz="26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8161049"/>
                  </a:ext>
                </a:extLst>
              </a:tr>
            </a:tbl>
          </a:graphicData>
        </a:graphic>
      </p:graphicFrame>
    </p:spTree>
    <p:extLst>
      <p:ext uri="{BB962C8B-B14F-4D97-AF65-F5344CB8AC3E}">
        <p14:creationId xmlns:p14="http://schemas.microsoft.com/office/powerpoint/2010/main" val="1506243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145381" y="2784347"/>
            <a:ext cx="9901238" cy="3773620"/>
          </a:xfrm>
        </p:spPr>
        <p:txBody>
          <a:bodyPr anchor="t" anchorCtr="0">
            <a:noAutofit/>
          </a:bodyPr>
          <a:lstStyle/>
          <a:p>
            <a:pPr algn="ct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localización y caracterización de las zonas riesgo por inundación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la llanura y los asentamientos humanos localizados de la cuenca hidrográfica del Río Bogotá, producidas por fenómenos lluvia-escorrentía o por el fallo o colapso de infraestructura hidráulica,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es necesario realizar la delimitación de la ronda hídrica de los ríos, canales y cuerpos de agua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del sistema de drenaje.</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200" b="1" i="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Amenaza</a:t>
            </a:r>
            <a:r>
              <a:rPr lang="es-CO" sz="3200" i="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 </a:t>
            </a:r>
            <a:r>
              <a:rPr lang="es-CO" sz="3200" b="1" i="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Vulnerabilidad</a:t>
            </a:r>
            <a:r>
              <a:rPr lang="es-CO" sz="3200" i="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 </a:t>
            </a:r>
            <a:r>
              <a:rPr lang="es-CO" sz="3200" b="1" i="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Riesgo</a:t>
            </a:r>
            <a:endParaRPr lang="es-CO" sz="2800" b="1" i="1" dirty="0">
              <a:solidFill>
                <a:schemeClr val="bg1">
                  <a:lumMod val="25000"/>
                </a:schemeClr>
              </a:solidFill>
            </a:endParaRPr>
          </a:p>
        </p:txBody>
      </p:sp>
      <p:pic>
        <p:nvPicPr>
          <p:cNvPr id="6" name="Picture 5" descr="A yellow triangle sign with a house in the water&#10;&#10;Description automatically generated">
            <a:extLst>
              <a:ext uri="{FF2B5EF4-FFF2-40B4-BE49-F238E27FC236}">
                <a16:creationId xmlns:a16="http://schemas.microsoft.com/office/drawing/2014/main" id="{F35238D6-1AD5-B884-49B1-6A754C3D12D2}"/>
              </a:ext>
            </a:extLst>
          </p:cNvPr>
          <p:cNvPicPr>
            <a:picLocks noChangeAspect="1"/>
          </p:cNvPicPr>
          <p:nvPr/>
        </p:nvPicPr>
        <p:blipFill>
          <a:blip r:embed="rId3"/>
          <a:stretch>
            <a:fillRect/>
          </a:stretch>
        </p:blipFill>
        <p:spPr>
          <a:xfrm>
            <a:off x="4750227" y="280991"/>
            <a:ext cx="2691545" cy="2389081"/>
          </a:xfrm>
          <a:prstGeom prst="rect">
            <a:avLst/>
          </a:prstGeom>
        </p:spPr>
      </p:pic>
    </p:spTree>
    <p:extLst>
      <p:ext uri="{BB962C8B-B14F-4D97-AF65-F5344CB8AC3E}">
        <p14:creationId xmlns:p14="http://schemas.microsoft.com/office/powerpoint/2010/main" val="526481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7A22A-835E-6AE7-EC13-04BEC041EA9A}"/>
            </a:ext>
          </a:extLst>
        </p:cNvPr>
        <p:cNvGrpSpPr/>
        <p:nvPr/>
      </p:nvGrpSpPr>
      <p:grpSpPr>
        <a:xfrm>
          <a:off x="0" y="0"/>
          <a:ext cx="0" cy="0"/>
          <a:chOff x="0" y="0"/>
          <a:chExt cx="0" cy="0"/>
        </a:xfrm>
      </p:grpSpPr>
      <p:pic>
        <p:nvPicPr>
          <p:cNvPr id="7" name="Picture 6" descr="A map of a river&#10;&#10;Description automatically generated">
            <a:extLst>
              <a:ext uri="{FF2B5EF4-FFF2-40B4-BE49-F238E27FC236}">
                <a16:creationId xmlns:a16="http://schemas.microsoft.com/office/drawing/2014/main" id="{3B2DE349-0CA7-5DB1-435A-AE044CD066F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5642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FB01C-A7C4-3BF1-E9C9-217144F84838}"/>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6822446A-2F8C-3CB9-83A5-668E15D30C63}"/>
              </a:ext>
            </a:extLst>
          </p:cNvPr>
          <p:cNvSpPr>
            <a:spLocks noGrp="1"/>
          </p:cNvSpPr>
          <p:nvPr>
            <p:ph type="title"/>
          </p:nvPr>
        </p:nvSpPr>
        <p:spPr>
          <a:xfrm>
            <a:off x="0" y="3191413"/>
            <a:ext cx="12192000" cy="785275"/>
          </a:xfrm>
        </p:spPr>
        <p:txBody>
          <a:bodyPr anchor="ctr" anchorCtr="0">
            <a:no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Mapa de suelos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y grupos hidrológicos</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15157914-67E0-6653-8E71-EC049FB4FE97}"/>
              </a:ext>
            </a:extLst>
          </p:cNvPr>
          <p:cNvSpPr txBox="1">
            <a:spLocks/>
          </p:cNvSpPr>
          <p:nvPr/>
        </p:nvSpPr>
        <p:spPr>
          <a:xfrm>
            <a:off x="4795611" y="1706042"/>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4</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754560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C152-B1A2-4B1B-1C9D-B30654053F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EC8B0-84E5-B330-AF78-50A367CCB59B}"/>
              </a:ext>
            </a:extLst>
          </p:cNvPr>
          <p:cNvSpPr>
            <a:spLocks noGrp="1"/>
          </p:cNvSpPr>
          <p:nvPr>
            <p:ph type="title"/>
          </p:nvPr>
        </p:nvSpPr>
        <p:spPr>
          <a:xfrm>
            <a:off x="624482" y="1582936"/>
            <a:ext cx="10943035" cy="3692128"/>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Versiones recientes de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HEC-RAS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permiten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simulación de la precipitación</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abstracción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inclusión de mapas de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infiltración</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ha utilizado como referencia, el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Mapa Digital de Suelos del Departamento de Cundinamarca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 escala 1:100.000 del Instituto Geográfico Agustín Codazzi – IGAC, al cual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le han asociado los grupos hidrológicos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tasas de infiltración del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Soil</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Conservation</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Service</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 SCS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del</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Natural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Resources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Conservation</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Service</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o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USDA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del Departamento de Agricultura de los Estados Unidos de América. </a:t>
            </a:r>
            <a:endParaRPr lang="es-CO" sz="2800" dirty="0">
              <a:solidFill>
                <a:schemeClr val="bg1">
                  <a:lumMod val="25000"/>
                </a:schemeClr>
              </a:solidFill>
            </a:endParaRPr>
          </a:p>
        </p:txBody>
      </p:sp>
    </p:spTree>
    <p:extLst>
      <p:ext uri="{BB962C8B-B14F-4D97-AF65-F5344CB8AC3E}">
        <p14:creationId xmlns:p14="http://schemas.microsoft.com/office/powerpoint/2010/main" val="4145358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24760-BC51-30A4-CA13-2E984EE5E20E}"/>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E1EEB5A-08F7-74E6-19E9-DE4E92EDECD4}"/>
              </a:ext>
            </a:extLst>
          </p:cNvPr>
          <p:cNvGraphicFramePr>
            <a:graphicFrameLocks noGrp="1"/>
          </p:cNvGraphicFramePr>
          <p:nvPr>
            <p:extLst>
              <p:ext uri="{D42A27DB-BD31-4B8C-83A1-F6EECF244321}">
                <p14:modId xmlns:p14="http://schemas.microsoft.com/office/powerpoint/2010/main" val="463638599"/>
              </p:ext>
            </p:extLst>
          </p:nvPr>
        </p:nvGraphicFramePr>
        <p:xfrm>
          <a:off x="396472" y="1143700"/>
          <a:ext cx="11399045" cy="4709664"/>
        </p:xfrm>
        <a:graphic>
          <a:graphicData uri="http://schemas.openxmlformats.org/drawingml/2006/table">
            <a:tbl>
              <a:tblPr firstRow="1" firstCol="1" bandRow="1">
                <a:tableStyleId>{5C22544A-7EE6-4342-B048-85BDC9FD1C3A}</a:tableStyleId>
              </a:tblPr>
              <a:tblGrid>
                <a:gridCol w="733693">
                  <a:extLst>
                    <a:ext uri="{9D8B030D-6E8A-4147-A177-3AD203B41FA5}">
                      <a16:colId xmlns:a16="http://schemas.microsoft.com/office/drawing/2014/main" val="257459888"/>
                    </a:ext>
                  </a:extLst>
                </a:gridCol>
                <a:gridCol w="7680457">
                  <a:extLst>
                    <a:ext uri="{9D8B030D-6E8A-4147-A177-3AD203B41FA5}">
                      <a16:colId xmlns:a16="http://schemas.microsoft.com/office/drawing/2014/main" val="2046388079"/>
                    </a:ext>
                  </a:extLst>
                </a:gridCol>
                <a:gridCol w="966788">
                  <a:extLst>
                    <a:ext uri="{9D8B030D-6E8A-4147-A177-3AD203B41FA5}">
                      <a16:colId xmlns:a16="http://schemas.microsoft.com/office/drawing/2014/main" val="4138749653"/>
                    </a:ext>
                  </a:extLst>
                </a:gridCol>
                <a:gridCol w="1066800">
                  <a:extLst>
                    <a:ext uri="{9D8B030D-6E8A-4147-A177-3AD203B41FA5}">
                      <a16:colId xmlns:a16="http://schemas.microsoft.com/office/drawing/2014/main" val="947062851"/>
                    </a:ext>
                  </a:extLst>
                </a:gridCol>
                <a:gridCol w="951307">
                  <a:extLst>
                    <a:ext uri="{9D8B030D-6E8A-4147-A177-3AD203B41FA5}">
                      <a16:colId xmlns:a16="http://schemas.microsoft.com/office/drawing/2014/main" val="1987703862"/>
                    </a:ext>
                  </a:extLst>
                </a:gridCol>
              </a:tblGrid>
              <a:tr h="442464">
                <a:tc>
                  <a:txBody>
                    <a:bodyPr/>
                    <a:lstStyle/>
                    <a:p>
                      <a:pPr algn="ctr"/>
                      <a:r>
                        <a:rPr lang="es-CO" sz="1400" b="0">
                          <a:solidFill>
                            <a:schemeClr val="tx1"/>
                          </a:solidFill>
                          <a:effectLst/>
                          <a:latin typeface="Segoe UI" panose="020B0502040204020203" pitchFamily="34" charset="0"/>
                          <a:cs typeface="Segoe UI" panose="020B0502040204020203" pitchFamily="34" charset="0"/>
                        </a:rPr>
                        <a:t>SCS Grupo</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Descripción</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dirty="0">
                          <a:solidFill>
                            <a:schemeClr val="tx1"/>
                          </a:solidFill>
                          <a:effectLst/>
                          <a:latin typeface="Segoe UI" panose="020B0502040204020203" pitchFamily="34" charset="0"/>
                          <a:cs typeface="Segoe UI" panose="020B0502040204020203" pitchFamily="34" charset="0"/>
                        </a:rPr>
                        <a:t>Mínimo (mm/</a:t>
                      </a:r>
                      <a:r>
                        <a:rPr lang="es-CO" sz="1400" b="0" dirty="0" err="1">
                          <a:solidFill>
                            <a:schemeClr val="tx1"/>
                          </a:solidFill>
                          <a:effectLst/>
                          <a:latin typeface="Segoe UI" panose="020B0502040204020203" pitchFamily="34" charset="0"/>
                          <a:cs typeface="Segoe UI" panose="020B0502040204020203" pitchFamily="34" charset="0"/>
                        </a:rPr>
                        <a:t>hr</a:t>
                      </a:r>
                      <a:r>
                        <a:rPr lang="es-CO" sz="1400" b="0" dirty="0">
                          <a:solidFill>
                            <a:schemeClr val="tx1"/>
                          </a:solidFill>
                          <a:effectLst/>
                          <a:latin typeface="Segoe UI" panose="020B0502040204020203" pitchFamily="34" charset="0"/>
                          <a:cs typeface="Segoe UI" panose="020B0502040204020203" pitchFamily="34" charset="0"/>
                        </a:rPr>
                        <a:t>)</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Prom.</a:t>
                      </a:r>
                    </a:p>
                    <a:p>
                      <a:pPr algn="ctr"/>
                      <a:r>
                        <a:rPr lang="es-CO" sz="1400" b="0">
                          <a:solidFill>
                            <a:schemeClr val="tx1"/>
                          </a:solidFill>
                          <a:effectLst/>
                          <a:latin typeface="Segoe UI" panose="020B0502040204020203" pitchFamily="34" charset="0"/>
                          <a:cs typeface="Segoe UI" panose="020B0502040204020203" pitchFamily="34" charset="0"/>
                        </a:rPr>
                        <a:t>(mm/hr)</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Máximo</a:t>
                      </a:r>
                    </a:p>
                    <a:p>
                      <a:pPr algn="ctr"/>
                      <a:r>
                        <a:rPr lang="es-CO" sz="1400" b="0">
                          <a:solidFill>
                            <a:schemeClr val="tx1"/>
                          </a:solidFill>
                          <a:effectLst/>
                          <a:latin typeface="Segoe UI" panose="020B0502040204020203" pitchFamily="34" charset="0"/>
                          <a:cs typeface="Segoe UI" panose="020B0502040204020203" pitchFamily="34" charset="0"/>
                        </a:rPr>
                        <a:t>(mm/hr)</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300832"/>
                  </a:ext>
                </a:extLst>
              </a:tr>
              <a:tr h="708100">
                <a:tc>
                  <a:txBody>
                    <a:bodyPr/>
                    <a:lstStyle/>
                    <a:p>
                      <a:pPr algn="ctr"/>
                      <a:r>
                        <a:rPr lang="es-CO" sz="1400" b="0" dirty="0">
                          <a:solidFill>
                            <a:schemeClr val="tx1"/>
                          </a:solidFill>
                          <a:effectLst/>
                          <a:latin typeface="Segoe UI" panose="020B0502040204020203" pitchFamily="34" charset="0"/>
                          <a:cs typeface="Segoe UI" panose="020B0502040204020203" pitchFamily="34" charset="0"/>
                        </a:rPr>
                        <a:t>A</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s-CO" sz="1400" b="0" dirty="0">
                          <a:solidFill>
                            <a:schemeClr val="tx1"/>
                          </a:solidFill>
                          <a:effectLst/>
                          <a:latin typeface="Segoe UI" panose="020B0502040204020203" pitchFamily="34" charset="0"/>
                          <a:cs typeface="Segoe UI" panose="020B0502040204020203" pitchFamily="34" charset="0"/>
                        </a:rPr>
                        <a:t>Suelos que tienen una alta tasa de infiltración (bajo potencial de escorrentía) cuando están completamente húmedos. Se componen principalmente de arenas profundas, bien drenadas o excesivamente drenadas o arenas con grava. Estos suelos tienen una alta tasa de transmisión de agua. </a:t>
                      </a:r>
                      <a:r>
                        <a:rPr lang="es-CO" sz="1400" b="0" i="1" dirty="0">
                          <a:solidFill>
                            <a:schemeClr val="tx1"/>
                          </a:solidFill>
                          <a:effectLst/>
                          <a:latin typeface="Segoe UI" panose="020B0502040204020203" pitchFamily="34" charset="0"/>
                          <a:cs typeface="Segoe UI" panose="020B0502040204020203" pitchFamily="34" charset="0"/>
                        </a:rPr>
                        <a:t>Cundinamarca - Asociación de suelo: Bien drenados. Bien a excesivamente drenados.</a:t>
                      </a:r>
                      <a:endParaRPr lang="es-CO" sz="1400" b="0" i="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dirty="0">
                          <a:solidFill>
                            <a:schemeClr val="tx1"/>
                          </a:solidFill>
                          <a:effectLst/>
                          <a:latin typeface="Segoe UI" panose="020B0502040204020203" pitchFamily="34" charset="0"/>
                          <a:cs typeface="Segoe UI" panose="020B0502040204020203" pitchFamily="34" charset="0"/>
                        </a:rPr>
                        <a:t>7.62</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dirty="0">
                          <a:solidFill>
                            <a:schemeClr val="tx1"/>
                          </a:solidFill>
                          <a:effectLst/>
                          <a:latin typeface="Segoe UI" panose="020B0502040204020203" pitchFamily="34" charset="0"/>
                          <a:cs typeface="Segoe UI" panose="020B0502040204020203" pitchFamily="34" charset="0"/>
                        </a:rPr>
                        <a:t>9.525</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11.43</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933551"/>
                  </a:ext>
                </a:extLst>
              </a:tr>
              <a:tr h="648092">
                <a:tc>
                  <a:txBody>
                    <a:bodyPr/>
                    <a:lstStyle/>
                    <a:p>
                      <a:pPr algn="ctr"/>
                      <a:r>
                        <a:rPr lang="es-CO" sz="1400" b="0">
                          <a:solidFill>
                            <a:schemeClr val="tx1"/>
                          </a:solidFill>
                          <a:effectLst/>
                          <a:latin typeface="Segoe UI" panose="020B0502040204020203" pitchFamily="34" charset="0"/>
                          <a:cs typeface="Segoe UI" panose="020B0502040204020203" pitchFamily="34" charset="0"/>
                        </a:rPr>
                        <a:t>B</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s-CO" sz="1400" b="0" dirty="0">
                          <a:solidFill>
                            <a:schemeClr val="tx1"/>
                          </a:solidFill>
                          <a:effectLst/>
                          <a:latin typeface="Segoe UI" panose="020B0502040204020203" pitchFamily="34" charset="0"/>
                          <a:cs typeface="Segoe UI" panose="020B0502040204020203" pitchFamily="34" charset="0"/>
                        </a:rPr>
                        <a:t>Suelos con tasa de infiltración moderada cuando se encuentran húmedos. Se trata principalmente de suelos moderadamente profundos o profundos, moderadamente bien drenados o bien drenados que presentan una textura moderadamente fina a moderadamente gruesa. Estos suelos tienen una tasa moderada de transmisión de agua. </a:t>
                      </a:r>
                      <a:r>
                        <a:rPr lang="es-CO" sz="1400" b="0" i="1" dirty="0">
                          <a:solidFill>
                            <a:schemeClr val="tx1"/>
                          </a:solidFill>
                          <a:effectLst/>
                          <a:latin typeface="Segoe UI" panose="020B0502040204020203" pitchFamily="34" charset="0"/>
                          <a:cs typeface="Segoe UI" panose="020B0502040204020203" pitchFamily="34" charset="0"/>
                        </a:rPr>
                        <a:t>Cundinamarca - Asociación de suelo: Bien a moderadamente bien drenados. Moderadamente bien drenados.</a:t>
                      </a:r>
                      <a:endParaRPr lang="es-CO" sz="1400" b="0" i="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3.81</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5.715</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7.62</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4921920"/>
                  </a:ext>
                </a:extLst>
              </a:tr>
              <a:tr h="257567">
                <a:tc>
                  <a:txBody>
                    <a:bodyPr/>
                    <a:lstStyle/>
                    <a:p>
                      <a:pPr algn="ctr"/>
                      <a:r>
                        <a:rPr lang="es-CO" sz="1400" b="0">
                          <a:solidFill>
                            <a:schemeClr val="tx1"/>
                          </a:solidFill>
                          <a:effectLst/>
                          <a:latin typeface="Segoe UI" panose="020B0502040204020203" pitchFamily="34" charset="0"/>
                          <a:cs typeface="Segoe UI" panose="020B0502040204020203" pitchFamily="34" charset="0"/>
                        </a:rPr>
                        <a:t>C</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s-CO" sz="1400" b="0" dirty="0">
                          <a:solidFill>
                            <a:schemeClr val="tx1"/>
                          </a:solidFill>
                          <a:effectLst/>
                          <a:latin typeface="Segoe UI" panose="020B0502040204020203" pitchFamily="34" charset="0"/>
                          <a:cs typeface="Segoe UI" panose="020B0502040204020203" pitchFamily="34" charset="0"/>
                        </a:rPr>
                        <a:t>Suelos que tienen una tasa de infiltración lenta cuando están completamente húmedos. Se trata principalmente de suelos que tienen una capa que impide el movimiento descendente del agua o suelos de textura moderadamente fina o de textura fina. Estos suelos tienen una tasa de transmisión de agua lenta. </a:t>
                      </a:r>
                      <a:r>
                        <a:rPr lang="es-CO" sz="1400" b="0" i="1" dirty="0">
                          <a:solidFill>
                            <a:schemeClr val="tx1"/>
                          </a:solidFill>
                          <a:effectLst/>
                          <a:latin typeface="Segoe UI" panose="020B0502040204020203" pitchFamily="34" charset="0"/>
                          <a:cs typeface="Segoe UI" panose="020B0502040204020203" pitchFamily="34" charset="0"/>
                        </a:rPr>
                        <a:t>Cundinamarca - Asociación de suelo: Pobremente drenados.</a:t>
                      </a:r>
                      <a:endParaRPr lang="es-CO" sz="1400" b="0" i="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1.27</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2.54</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3.81</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841955"/>
                  </a:ext>
                </a:extLst>
              </a:tr>
              <a:tr h="1283410">
                <a:tc>
                  <a:txBody>
                    <a:bodyPr/>
                    <a:lstStyle/>
                    <a:p>
                      <a:pPr algn="ctr"/>
                      <a:r>
                        <a:rPr lang="es-CO" sz="1400" b="0">
                          <a:solidFill>
                            <a:schemeClr val="tx1"/>
                          </a:solidFill>
                          <a:effectLst/>
                          <a:latin typeface="Segoe UI" panose="020B0502040204020203" pitchFamily="34" charset="0"/>
                          <a:cs typeface="Segoe UI" panose="020B0502040204020203" pitchFamily="34" charset="0"/>
                        </a:rPr>
                        <a:t>D</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s-CO" sz="1400" b="0" dirty="0">
                          <a:solidFill>
                            <a:schemeClr val="tx1"/>
                          </a:solidFill>
                          <a:effectLst/>
                          <a:latin typeface="Segoe UI" panose="020B0502040204020203" pitchFamily="34" charset="0"/>
                          <a:cs typeface="Segoe UI" panose="020B0502040204020203" pitchFamily="34" charset="0"/>
                        </a:rPr>
                        <a:t>Suelos que tienen una tasa de infiltración muy lenta (alto potencial de escorrentía) cuando están completamente húmedos. Se componen principalmente de arcillas que tienen un alto potencial de contracción-expansión, suelos que tienen un nivel freático alto, suelos que tienen una capa de arcilla en la superficie o cerca de ella y suelos que son poco profundos sobre material casi impermeable. Estos suelos tienen una tasa muy lenta de transmisión de agua. </a:t>
                      </a:r>
                      <a:r>
                        <a:rPr lang="es-CO" sz="1400" b="0" i="1" dirty="0">
                          <a:solidFill>
                            <a:schemeClr val="tx1"/>
                          </a:solidFill>
                          <a:effectLst/>
                          <a:latin typeface="Segoe UI" panose="020B0502040204020203" pitchFamily="34" charset="0"/>
                          <a:cs typeface="Segoe UI" panose="020B0502040204020203" pitchFamily="34" charset="0"/>
                        </a:rPr>
                        <a:t>Cundinamarca - Asociación de suelo:  Pobre a muy pobremente drenados. Cuerpo de agua. Pantanos. Misceláneo erosionado. Playones. Nulos o vacíos.</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0</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0.635</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dirty="0">
                          <a:solidFill>
                            <a:schemeClr val="tx1"/>
                          </a:solidFill>
                          <a:effectLst/>
                          <a:latin typeface="Segoe UI" panose="020B0502040204020203" pitchFamily="34" charset="0"/>
                          <a:cs typeface="Segoe UI" panose="020B0502040204020203" pitchFamily="34" charset="0"/>
                        </a:rPr>
                        <a:t>1.27</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438347"/>
                  </a:ext>
                </a:extLst>
              </a:tr>
            </a:tbl>
          </a:graphicData>
        </a:graphic>
      </p:graphicFrame>
      <p:sp>
        <p:nvSpPr>
          <p:cNvPr id="2" name="Title 1">
            <a:extLst>
              <a:ext uri="{FF2B5EF4-FFF2-40B4-BE49-F238E27FC236}">
                <a16:creationId xmlns:a16="http://schemas.microsoft.com/office/drawing/2014/main" id="{B11BC4A2-0B7C-4596-2841-09517AFAA752}"/>
              </a:ext>
            </a:extLst>
          </p:cNvPr>
          <p:cNvSpPr>
            <a:spLocks noGrp="1"/>
          </p:cNvSpPr>
          <p:nvPr>
            <p:ph type="title"/>
          </p:nvPr>
        </p:nvSpPr>
        <p:spPr>
          <a:xfrm>
            <a:off x="624476" y="482547"/>
            <a:ext cx="10943035" cy="52208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Grupos hidrológicos SCS y tasas de infiltración</a:t>
            </a:r>
            <a:endParaRPr lang="es-CO" sz="2800" dirty="0">
              <a:solidFill>
                <a:schemeClr val="bg1">
                  <a:lumMod val="25000"/>
                </a:schemeClr>
              </a:solidFill>
            </a:endParaRPr>
          </a:p>
        </p:txBody>
      </p:sp>
      <p:sp>
        <p:nvSpPr>
          <p:cNvPr id="5" name="Title 1">
            <a:extLst>
              <a:ext uri="{FF2B5EF4-FFF2-40B4-BE49-F238E27FC236}">
                <a16:creationId xmlns:a16="http://schemas.microsoft.com/office/drawing/2014/main" id="{D86663AA-ECDF-58A2-E0A4-D9EA060FDE20}"/>
              </a:ext>
            </a:extLst>
          </p:cNvPr>
          <p:cNvSpPr txBox="1">
            <a:spLocks/>
          </p:cNvSpPr>
          <p:nvPr/>
        </p:nvSpPr>
        <p:spPr>
          <a:xfrm>
            <a:off x="805447" y="6026594"/>
            <a:ext cx="10581091" cy="52208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4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Si un suelo se asigna a un grupo hidrológico dual (A/D, B/D o C/D), la primera letra corresponde a las zonas drenadas y la segunda a las zonas no drenadas. Solo los suelos que en su condición natural se encuentran en el grupo D se asignan a clases duales.</a:t>
            </a:r>
            <a:endParaRPr lang="es-CO" sz="1400" b="1" dirty="0">
              <a:solidFill>
                <a:schemeClr val="bg1">
                  <a:lumMod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0455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E77483A-CB95-57F9-4E11-1173C19C8EC7}"/>
            </a:ext>
          </a:extLst>
        </p:cNvPr>
        <p:cNvGrpSpPr/>
        <p:nvPr/>
      </p:nvGrpSpPr>
      <p:grpSpPr>
        <a:xfrm>
          <a:off x="0" y="0"/>
          <a:ext cx="0" cy="0"/>
          <a:chOff x="0" y="0"/>
          <a:chExt cx="0" cy="0"/>
        </a:xfrm>
      </p:grpSpPr>
      <p:pic>
        <p:nvPicPr>
          <p:cNvPr id="3" name="Picture 2" descr="A map of a mountain&#10;&#10;Description automatically generated">
            <a:extLst>
              <a:ext uri="{FF2B5EF4-FFF2-40B4-BE49-F238E27FC236}">
                <a16:creationId xmlns:a16="http://schemas.microsoft.com/office/drawing/2014/main" id="{9D98E450-9243-4DCC-82DB-C51E88B57475}"/>
              </a:ext>
            </a:extLst>
          </p:cNvPr>
          <p:cNvPicPr>
            <a:picLocks noChangeAspect="1"/>
          </p:cNvPicPr>
          <p:nvPr/>
        </p:nvPicPr>
        <p:blipFill>
          <a:blip r:embed="rId3"/>
          <a:stretch>
            <a:fillRect/>
          </a:stretch>
        </p:blipFill>
        <p:spPr>
          <a:xfrm>
            <a:off x="3415731" y="0"/>
            <a:ext cx="8776269" cy="6858000"/>
          </a:xfrm>
          <a:prstGeom prst="rect">
            <a:avLst/>
          </a:prstGeom>
        </p:spPr>
      </p:pic>
      <p:sp>
        <p:nvSpPr>
          <p:cNvPr id="5" name="Title 1">
            <a:extLst>
              <a:ext uri="{FF2B5EF4-FFF2-40B4-BE49-F238E27FC236}">
                <a16:creationId xmlns:a16="http://schemas.microsoft.com/office/drawing/2014/main" id="{13BA073E-5D41-1421-EE6D-76CB4694A51E}"/>
              </a:ext>
            </a:extLst>
          </p:cNvPr>
          <p:cNvSpPr>
            <a:spLocks noGrp="1"/>
          </p:cNvSpPr>
          <p:nvPr>
            <p:ph type="title"/>
          </p:nvPr>
        </p:nvSpPr>
        <p:spPr>
          <a:xfrm>
            <a:off x="128586" y="352427"/>
            <a:ext cx="6972302" cy="2462212"/>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Los suelos de la cuenca del Río Bogotá han sido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asociados a 4 grupos principales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 B, C, D) y combinaciones (AD, BD) según su tasa de infiltración, cuando estos no están cubiertos o protegidos por vegetación, están completamente saturados y reciben precipitación durante largos periodos de tiempo. </a:t>
            </a:r>
            <a:endParaRPr lang="es-CO" sz="2400" dirty="0">
              <a:solidFill>
                <a:schemeClr val="bg1">
                  <a:lumMod val="25000"/>
                </a:schemeClr>
              </a:solidFill>
            </a:endParaRPr>
          </a:p>
        </p:txBody>
      </p:sp>
    </p:spTree>
    <p:extLst>
      <p:ext uri="{BB962C8B-B14F-4D97-AF65-F5344CB8AC3E}">
        <p14:creationId xmlns:p14="http://schemas.microsoft.com/office/powerpoint/2010/main" val="1132600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562F-96BE-FF19-5024-A03D6E949542}"/>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1CFC4126-BED6-C3E1-089A-449552A080AE}"/>
              </a:ext>
            </a:extLst>
          </p:cNvPr>
          <p:cNvSpPr>
            <a:spLocks noGrp="1"/>
          </p:cNvSpPr>
          <p:nvPr>
            <p:ph type="title"/>
          </p:nvPr>
        </p:nvSpPr>
        <p:spPr>
          <a:xfrm>
            <a:off x="0" y="3119974"/>
            <a:ext cx="12192000" cy="770989"/>
          </a:xfrm>
        </p:spPr>
        <p:txBody>
          <a:bodyPr anchor="ctr" anchorCtr="0">
            <a:no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Mapa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usos del suelo</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rugosidades</a:t>
            </a:r>
          </a:p>
        </p:txBody>
      </p:sp>
      <p:sp>
        <p:nvSpPr>
          <p:cNvPr id="2" name="Title 1">
            <a:extLst>
              <a:ext uri="{FF2B5EF4-FFF2-40B4-BE49-F238E27FC236}">
                <a16:creationId xmlns:a16="http://schemas.microsoft.com/office/drawing/2014/main" id="{25288FB1-153F-200A-D603-F2EB585864A5}"/>
              </a:ext>
            </a:extLst>
          </p:cNvPr>
          <p:cNvSpPr txBox="1">
            <a:spLocks/>
          </p:cNvSpPr>
          <p:nvPr/>
        </p:nvSpPr>
        <p:spPr>
          <a:xfrm>
            <a:off x="4795611" y="1634603"/>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5</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1597221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98A83-D1DB-B2A4-B47D-BCB58041C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36E9-5BD4-C071-A9F3-734AEB8FA32F}"/>
              </a:ext>
            </a:extLst>
          </p:cNvPr>
          <p:cNvSpPr>
            <a:spLocks noGrp="1"/>
          </p:cNvSpPr>
          <p:nvPr>
            <p:ph type="title"/>
          </p:nvPr>
        </p:nvSpPr>
        <p:spPr>
          <a:xfrm>
            <a:off x="624482" y="2563118"/>
            <a:ext cx="10943035" cy="1731764"/>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construcción del mapa para asociación de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coeficientes de rugosidad de Manning</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porcentajes de impermeabilidad por tipo de cobertura de suelo, se ha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utilizado como referencia el Mapa Digital de Vocaciones de Uso del IGAC</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800" dirty="0">
              <a:solidFill>
                <a:schemeClr val="bg1">
                  <a:lumMod val="25000"/>
                </a:schemeClr>
              </a:solidFill>
            </a:endParaRPr>
          </a:p>
        </p:txBody>
      </p:sp>
    </p:spTree>
    <p:extLst>
      <p:ext uri="{BB962C8B-B14F-4D97-AF65-F5344CB8AC3E}">
        <p14:creationId xmlns:p14="http://schemas.microsoft.com/office/powerpoint/2010/main" val="3884719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5FFA3-ADEB-6D28-C9D7-CD9621841C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86273-118B-6353-E259-05FA2CAE0AD5}"/>
              </a:ext>
            </a:extLst>
          </p:cNvPr>
          <p:cNvSpPr>
            <a:spLocks noGrp="1"/>
          </p:cNvSpPr>
          <p:nvPr>
            <p:ph type="title"/>
          </p:nvPr>
        </p:nvSpPr>
        <p:spPr>
          <a:xfrm>
            <a:off x="624476" y="639717"/>
            <a:ext cx="10943035" cy="52208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Rugosidad e impermeabilidad por uso del suelo</a:t>
            </a:r>
            <a:endParaRPr lang="es-CO" sz="2800" dirty="0">
              <a:solidFill>
                <a:schemeClr val="bg1">
                  <a:lumMod val="25000"/>
                </a:schemeClr>
              </a:solidFill>
            </a:endParaRPr>
          </a:p>
        </p:txBody>
      </p:sp>
      <p:graphicFrame>
        <p:nvGraphicFramePr>
          <p:cNvPr id="3" name="Table 2">
            <a:extLst>
              <a:ext uri="{FF2B5EF4-FFF2-40B4-BE49-F238E27FC236}">
                <a16:creationId xmlns:a16="http://schemas.microsoft.com/office/drawing/2014/main" id="{C1FE2DCE-F362-B505-A3D7-C8B95D02043E}"/>
              </a:ext>
            </a:extLst>
          </p:cNvPr>
          <p:cNvGraphicFramePr>
            <a:graphicFrameLocks noGrp="1"/>
          </p:cNvGraphicFramePr>
          <p:nvPr>
            <p:extLst>
              <p:ext uri="{D42A27DB-BD31-4B8C-83A1-F6EECF244321}">
                <p14:modId xmlns:p14="http://schemas.microsoft.com/office/powerpoint/2010/main" val="2481495482"/>
              </p:ext>
            </p:extLst>
          </p:nvPr>
        </p:nvGraphicFramePr>
        <p:xfrm>
          <a:off x="1126925" y="1250578"/>
          <a:ext cx="9938135" cy="4663440"/>
        </p:xfrm>
        <a:graphic>
          <a:graphicData uri="http://schemas.openxmlformats.org/drawingml/2006/table">
            <a:tbl>
              <a:tblPr firstRow="1" firstCol="1" bandRow="1">
                <a:tableStyleId>{0E3FDE45-AF77-4B5C-9715-49D594BDF05E}</a:tableStyleId>
              </a:tblPr>
              <a:tblGrid>
                <a:gridCol w="6302493">
                  <a:extLst>
                    <a:ext uri="{9D8B030D-6E8A-4147-A177-3AD203B41FA5}">
                      <a16:colId xmlns:a16="http://schemas.microsoft.com/office/drawing/2014/main" val="2101628555"/>
                    </a:ext>
                  </a:extLst>
                </a:gridCol>
                <a:gridCol w="1684877">
                  <a:extLst>
                    <a:ext uri="{9D8B030D-6E8A-4147-A177-3AD203B41FA5}">
                      <a16:colId xmlns:a16="http://schemas.microsoft.com/office/drawing/2014/main" val="1314652434"/>
                    </a:ext>
                  </a:extLst>
                </a:gridCol>
                <a:gridCol w="1950765">
                  <a:extLst>
                    <a:ext uri="{9D8B030D-6E8A-4147-A177-3AD203B41FA5}">
                      <a16:colId xmlns:a16="http://schemas.microsoft.com/office/drawing/2014/main" val="3052087256"/>
                    </a:ext>
                  </a:extLst>
                </a:gridCol>
              </a:tblGrid>
              <a:tr h="69696">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Uso del suelo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Rugosidad de Manning, n</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dirty="0">
                          <a:solidFill>
                            <a:schemeClr val="bg1">
                              <a:lumMod val="10000"/>
                            </a:schemeClr>
                          </a:solidFill>
                          <a:effectLst/>
                          <a:latin typeface="Segoe UI" panose="020B0502040204020203" pitchFamily="34" charset="0"/>
                          <a:cs typeface="Segoe UI" panose="020B0502040204020203" pitchFamily="34" charset="0"/>
                        </a:rPr>
                        <a:t>% de impermeabilidad</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463711392"/>
                  </a:ext>
                </a:extLst>
              </a:tr>
              <a:tr h="92929">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Sin uso definido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0.066</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100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135804082"/>
                  </a:ext>
                </a:extLst>
              </a:tr>
              <a:tr h="92929">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Cuerpo de agua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0.035</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100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022582362"/>
                  </a:ext>
                </a:extLst>
              </a:tr>
              <a:tr h="139393">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Urbanizado con espacio libre</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0.03</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25</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463140802"/>
                  </a:ext>
                </a:extLst>
              </a:tr>
              <a:tr h="139393">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Urbanizado con intensidad baja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0.06</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50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1243955740"/>
                  </a:ext>
                </a:extLst>
              </a:tr>
              <a:tr h="162625">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Urbanizado con intensidad media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80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3361295644"/>
                  </a:ext>
                </a:extLst>
              </a:tr>
              <a:tr h="139393">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Urbanizado con intensidad alta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0.15</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90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85112046"/>
                  </a:ext>
                </a:extLst>
              </a:tr>
              <a:tr h="162625">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Suelo árido rocoso / arena / arcilla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0.02</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100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1628902725"/>
                  </a:ext>
                </a:extLst>
              </a:tr>
              <a:tr h="47830">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Bosque caducifolio (estacionario), Bosque verde (permanente)</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382899641"/>
                  </a:ext>
                </a:extLst>
              </a:tr>
              <a:tr h="255553">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Bosque combinado (estacionario y permanente)</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4209906999"/>
                  </a:ext>
                </a:extLst>
              </a:tr>
              <a:tr h="92929">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Arbusto / Matorral</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0.06</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20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69425824"/>
                  </a:ext>
                </a:extLst>
              </a:tr>
              <a:tr h="92929">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Pastizal / Herbáceo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0.04</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80963884"/>
                  </a:ext>
                </a:extLst>
              </a:tr>
              <a:tr h="69696">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Pasto / Heno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0.06</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1712949492"/>
                  </a:ext>
                </a:extLst>
              </a:tr>
              <a:tr h="46464">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Cultivo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0.05</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3522650610"/>
                  </a:ext>
                </a:extLst>
              </a:tr>
              <a:tr h="116161">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Humedal con troncos</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0.12</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80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3049744947"/>
                  </a:ext>
                </a:extLst>
              </a:tr>
              <a:tr h="162625">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Humedal herbáceo emergente</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dirty="0">
                          <a:solidFill>
                            <a:schemeClr val="bg1">
                              <a:lumMod val="10000"/>
                            </a:schemeClr>
                          </a:solidFill>
                          <a:effectLst/>
                          <a:latin typeface="Segoe UI" panose="020B0502040204020203" pitchFamily="34" charset="0"/>
                          <a:cs typeface="Segoe UI" panose="020B0502040204020203" pitchFamily="34" charset="0"/>
                        </a:rPr>
                        <a:t>80</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885982541"/>
                  </a:ext>
                </a:extLst>
              </a:tr>
            </a:tbl>
          </a:graphicData>
        </a:graphic>
      </p:graphicFrame>
    </p:spTree>
    <p:extLst>
      <p:ext uri="{BB962C8B-B14F-4D97-AF65-F5344CB8AC3E}">
        <p14:creationId xmlns:p14="http://schemas.microsoft.com/office/powerpoint/2010/main" val="1355285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41C219B-C71A-C1A7-84DC-635DE76B720F}"/>
            </a:ext>
          </a:extLst>
        </p:cNvPr>
        <p:cNvGrpSpPr/>
        <p:nvPr/>
      </p:nvGrpSpPr>
      <p:grpSpPr>
        <a:xfrm>
          <a:off x="0" y="0"/>
          <a:ext cx="0" cy="0"/>
          <a:chOff x="0" y="0"/>
          <a:chExt cx="0" cy="0"/>
        </a:xfrm>
      </p:grpSpPr>
      <p:pic>
        <p:nvPicPr>
          <p:cNvPr id="4" name="Picture 3" descr="A map of a mountain range&#10;&#10;Description automatically generated">
            <a:extLst>
              <a:ext uri="{FF2B5EF4-FFF2-40B4-BE49-F238E27FC236}">
                <a16:creationId xmlns:a16="http://schemas.microsoft.com/office/drawing/2014/main" id="{90F93569-D870-954E-9263-0BD42297D0F1}"/>
              </a:ext>
            </a:extLst>
          </p:cNvPr>
          <p:cNvPicPr>
            <a:picLocks noChangeAspect="1"/>
          </p:cNvPicPr>
          <p:nvPr/>
        </p:nvPicPr>
        <p:blipFill>
          <a:blip r:embed="rId3"/>
          <a:stretch>
            <a:fillRect/>
          </a:stretch>
        </p:blipFill>
        <p:spPr>
          <a:xfrm>
            <a:off x="3439922" y="0"/>
            <a:ext cx="8752078" cy="6858000"/>
          </a:xfrm>
          <a:prstGeom prst="rect">
            <a:avLst/>
          </a:prstGeom>
        </p:spPr>
      </p:pic>
      <p:sp>
        <p:nvSpPr>
          <p:cNvPr id="5" name="Title 1">
            <a:extLst>
              <a:ext uri="{FF2B5EF4-FFF2-40B4-BE49-F238E27FC236}">
                <a16:creationId xmlns:a16="http://schemas.microsoft.com/office/drawing/2014/main" id="{3C485EF4-0C92-5CB3-945D-31DE805B9BC0}"/>
              </a:ext>
            </a:extLst>
          </p:cNvPr>
          <p:cNvSpPr>
            <a:spLocks noGrp="1"/>
          </p:cNvSpPr>
          <p:nvPr>
            <p:ph type="title"/>
          </p:nvPr>
        </p:nvSpPr>
        <p:spPr>
          <a:xfrm>
            <a:off x="404811" y="1052514"/>
            <a:ext cx="5195889" cy="1257300"/>
          </a:xfrm>
          <a:noFill/>
        </p:spPr>
        <p:txBody>
          <a:bodyPr anchor="t" anchorCtr="0">
            <a:noAutofit/>
          </a:bodyPr>
          <a:lstStyle/>
          <a:p>
            <a:pPr algn="ct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Usos del suelo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 valores de rugosidad e impermeabilidad adoptados</a:t>
            </a:r>
            <a:endParaRPr lang="es-CO" sz="2400" dirty="0">
              <a:solidFill>
                <a:schemeClr val="bg1">
                  <a:lumMod val="25000"/>
                </a:schemeClr>
              </a:solidFill>
            </a:endParaRPr>
          </a:p>
        </p:txBody>
      </p:sp>
    </p:spTree>
    <p:extLst>
      <p:ext uri="{BB962C8B-B14F-4D97-AF65-F5344CB8AC3E}">
        <p14:creationId xmlns:p14="http://schemas.microsoft.com/office/powerpoint/2010/main" val="4287521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A6E55-6CF8-8E71-69A1-D5A57AE26682}"/>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39CBDCE0-9D36-6864-B53C-B79120E5E08E}"/>
              </a:ext>
            </a:extLst>
          </p:cNvPr>
          <p:cNvSpPr>
            <a:spLocks noGrp="1"/>
          </p:cNvSpPr>
          <p:nvPr>
            <p:ph type="title"/>
          </p:nvPr>
        </p:nvSpPr>
        <p:spPr>
          <a:xfrm>
            <a:off x="1778793" y="3143783"/>
            <a:ext cx="8634413" cy="1170512"/>
          </a:xfrm>
        </p:spPr>
        <p:txBody>
          <a:bodyPr anchor="ctr" anchorCtr="0">
            <a:no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Simulación</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hidráulica </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bidimensional</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de descargas súbitas de embalses</a:t>
            </a:r>
          </a:p>
        </p:txBody>
      </p:sp>
      <p:sp>
        <p:nvSpPr>
          <p:cNvPr id="2" name="Title 1">
            <a:extLst>
              <a:ext uri="{FF2B5EF4-FFF2-40B4-BE49-F238E27FC236}">
                <a16:creationId xmlns:a16="http://schemas.microsoft.com/office/drawing/2014/main" id="{D9FA5DB5-2DC0-2B78-E88F-307CE403A1F5}"/>
              </a:ext>
            </a:extLst>
          </p:cNvPr>
          <p:cNvSpPr txBox="1">
            <a:spLocks/>
          </p:cNvSpPr>
          <p:nvPr/>
        </p:nvSpPr>
        <p:spPr>
          <a:xfrm>
            <a:off x="4795611" y="1658412"/>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6</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168935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0" y="3401493"/>
            <a:ext cx="12192000" cy="636051"/>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Introducción</a:t>
            </a:r>
          </a:p>
        </p:txBody>
      </p:sp>
      <p:sp>
        <p:nvSpPr>
          <p:cNvPr id="2" name="Title 1">
            <a:extLst>
              <a:ext uri="{FF2B5EF4-FFF2-40B4-BE49-F238E27FC236}">
                <a16:creationId xmlns:a16="http://schemas.microsoft.com/office/drawing/2014/main" id="{80FCDC5D-59C0-531A-28D9-F042AAD866EA}"/>
              </a:ext>
            </a:extLst>
          </p:cNvPr>
          <p:cNvSpPr txBox="1">
            <a:spLocks/>
          </p:cNvSpPr>
          <p:nvPr/>
        </p:nvSpPr>
        <p:spPr>
          <a:xfrm>
            <a:off x="4795611" y="1648892"/>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1</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091580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69D01-AD6B-04DF-66C4-F53CA676A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434973-5FBD-BC9E-7734-DFB1E4FA3566}"/>
              </a:ext>
            </a:extLst>
          </p:cNvPr>
          <p:cNvSpPr>
            <a:spLocks noGrp="1"/>
          </p:cNvSpPr>
          <p:nvPr>
            <p:ph type="title"/>
          </p:nvPr>
        </p:nvSpPr>
        <p:spPr>
          <a:xfrm>
            <a:off x="726428" y="1208483"/>
            <a:ext cx="10739141" cy="4877992"/>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simulación de descarga súbita de embalses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y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suponiendo</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que, ante un evento sísmico de gran magnitud se presente su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colapso simultáneo</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se ha ensamblado un prototipo de modelación bidimensional en HEC-RAS con cobertura completa sobre la cuenca del Río Bogotá. </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Incluye el </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Modelo digital de elevación híbrido –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DEM</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Refinamiento del mallado</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 partir de los alineamientos de cauces principales (en una longitud de 906 kilómetros), Incorporación de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mapas de suelos y coberturas</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Modelación</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de los sistemas de drenaje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 la cuenca y los canales </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 superficie libre dentro del área urbana de Bogotá.</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35B56F6A-236C-2E87-0D9E-9A14C7D6C6A9}"/>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2359295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CE2B4-E1C0-A742-F3D7-C46427A4198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CE387BE-2165-8FF8-4B28-33D16C971B6D}"/>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5506C12A-93D2-210A-834A-E6D349FEB70A}"/>
              </a:ext>
            </a:extLst>
          </p:cNvPr>
          <p:cNvPicPr>
            <a:picLocks noChangeAspect="1"/>
          </p:cNvPicPr>
          <p:nvPr/>
        </p:nvPicPr>
        <p:blipFill>
          <a:blip r:embed="rId3"/>
          <a:stretch>
            <a:fillRect/>
          </a:stretch>
        </p:blipFill>
        <p:spPr>
          <a:xfrm>
            <a:off x="1490731" y="4048125"/>
            <a:ext cx="9210537" cy="2327528"/>
          </a:xfrm>
          <a:prstGeom prst="rect">
            <a:avLst/>
          </a:prstGeom>
        </p:spPr>
      </p:pic>
      <p:graphicFrame>
        <p:nvGraphicFramePr>
          <p:cNvPr id="8" name="Table 7">
            <a:extLst>
              <a:ext uri="{FF2B5EF4-FFF2-40B4-BE49-F238E27FC236}">
                <a16:creationId xmlns:a16="http://schemas.microsoft.com/office/drawing/2014/main" id="{69A45860-EAE3-CDE1-8D48-F47A3E5D65DA}"/>
              </a:ext>
            </a:extLst>
          </p:cNvPr>
          <p:cNvGraphicFramePr>
            <a:graphicFrameLocks noGrp="1"/>
          </p:cNvGraphicFramePr>
          <p:nvPr>
            <p:extLst>
              <p:ext uri="{D42A27DB-BD31-4B8C-83A1-F6EECF244321}">
                <p14:modId xmlns:p14="http://schemas.microsoft.com/office/powerpoint/2010/main" val="3986078158"/>
              </p:ext>
            </p:extLst>
          </p:nvPr>
        </p:nvGraphicFramePr>
        <p:xfrm>
          <a:off x="824123" y="1292161"/>
          <a:ext cx="10543739" cy="2468880"/>
        </p:xfrm>
        <a:graphic>
          <a:graphicData uri="http://schemas.openxmlformats.org/drawingml/2006/table">
            <a:tbl>
              <a:tblPr firstRow="1" firstCol="1" bandRow="1">
                <a:tableStyleId>{C083E6E3-FA7D-4D7B-A595-EF9225AFEA82}</a:tableStyleId>
              </a:tblPr>
              <a:tblGrid>
                <a:gridCol w="4062348">
                  <a:extLst>
                    <a:ext uri="{9D8B030D-6E8A-4147-A177-3AD203B41FA5}">
                      <a16:colId xmlns:a16="http://schemas.microsoft.com/office/drawing/2014/main" val="3332240941"/>
                    </a:ext>
                  </a:extLst>
                </a:gridCol>
                <a:gridCol w="4006246">
                  <a:extLst>
                    <a:ext uri="{9D8B030D-6E8A-4147-A177-3AD203B41FA5}">
                      <a16:colId xmlns:a16="http://schemas.microsoft.com/office/drawing/2014/main" val="1925454529"/>
                    </a:ext>
                  </a:extLst>
                </a:gridCol>
                <a:gridCol w="2475145">
                  <a:extLst>
                    <a:ext uri="{9D8B030D-6E8A-4147-A177-3AD203B41FA5}">
                      <a16:colId xmlns:a16="http://schemas.microsoft.com/office/drawing/2014/main" val="2579496701"/>
                    </a:ext>
                  </a:extLst>
                </a:gridCol>
              </a:tblGrid>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Elemento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Archivo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Nombre</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688241738"/>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Proyecto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HECRAS25899.prj</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HECRAS25899</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152458760"/>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Plan</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HECRAS25899.p02</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Model0Plan</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870634686"/>
                  </a:ext>
                </a:extLst>
              </a:tr>
              <a:tr h="0">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Geometría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HECRAS25899.g06</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Model0Geometry</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1053546879"/>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Unsteady flow</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HECRAS25899.u01</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Model0UnsteadyFlow</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757432597"/>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Modelo digital hibrido de terreno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Terrain/Terrain.hdf</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Terrain</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1163165760"/>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Mapa de usos o coberturas del suelo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Land Classification/LandCover.hdf</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LandCover</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891937817"/>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Mapa de suelos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Land Classification/Soils.hdf</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Soils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2338001257"/>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Mapa de infiltración</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Land Classification/Infiltration.hdf</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err="1">
                          <a:solidFill>
                            <a:schemeClr val="bg1">
                              <a:lumMod val="10000"/>
                            </a:schemeClr>
                          </a:solidFill>
                          <a:effectLst/>
                          <a:latin typeface="Segoe UI" panose="020B0502040204020203" pitchFamily="34" charset="0"/>
                          <a:cs typeface="Segoe UI" panose="020B0502040204020203" pitchFamily="34" charset="0"/>
                        </a:rPr>
                        <a:t>Infiltration</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1438045410"/>
                  </a:ext>
                </a:extLst>
              </a:tr>
            </a:tbl>
          </a:graphicData>
        </a:graphic>
      </p:graphicFrame>
      <p:sp>
        <p:nvSpPr>
          <p:cNvPr id="9" name="Title 1">
            <a:extLst>
              <a:ext uri="{FF2B5EF4-FFF2-40B4-BE49-F238E27FC236}">
                <a16:creationId xmlns:a16="http://schemas.microsoft.com/office/drawing/2014/main" id="{FDF558AC-0DC6-B938-9CBB-387C125DCA7D}"/>
              </a:ext>
            </a:extLst>
          </p:cNvPr>
          <p:cNvSpPr>
            <a:spLocks noGrp="1"/>
          </p:cNvSpPr>
          <p:nvPr>
            <p:ph type="title"/>
          </p:nvPr>
        </p:nvSpPr>
        <p:spPr>
          <a:xfrm>
            <a:off x="624476" y="639717"/>
            <a:ext cx="10943035" cy="52208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Archivos componentes del prototipo</a:t>
            </a:r>
            <a:endParaRPr lang="es-CO" sz="2800" dirty="0">
              <a:solidFill>
                <a:schemeClr val="bg1">
                  <a:lumMod val="25000"/>
                </a:schemeClr>
              </a:solidFill>
            </a:endParaRPr>
          </a:p>
        </p:txBody>
      </p:sp>
    </p:spTree>
    <p:extLst>
      <p:ext uri="{BB962C8B-B14F-4D97-AF65-F5344CB8AC3E}">
        <p14:creationId xmlns:p14="http://schemas.microsoft.com/office/powerpoint/2010/main" val="3028316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33234-1FB9-A8F4-A1E0-042E585B034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A2655D6-4BF8-1A03-9984-02209EB1D42D}"/>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3BB18E63-CA98-C8DA-0685-566EFA11D256}"/>
              </a:ext>
            </a:extLst>
          </p:cNvPr>
          <p:cNvSpPr>
            <a:spLocks noGrp="1"/>
          </p:cNvSpPr>
          <p:nvPr>
            <p:ph type="title"/>
          </p:nvPr>
        </p:nvSpPr>
        <p:spPr>
          <a:xfrm>
            <a:off x="624482" y="1549892"/>
            <a:ext cx="10943035" cy="52208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Características del mallado en RAS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Mapper</a:t>
            </a:r>
            <a:endParaRPr lang="es-CO" sz="2800" dirty="0">
              <a:solidFill>
                <a:schemeClr val="bg1">
                  <a:lumMod val="25000"/>
                </a:schemeClr>
              </a:solidFill>
            </a:endParaRPr>
          </a:p>
        </p:txBody>
      </p:sp>
      <p:graphicFrame>
        <p:nvGraphicFramePr>
          <p:cNvPr id="2" name="Table 1">
            <a:extLst>
              <a:ext uri="{FF2B5EF4-FFF2-40B4-BE49-F238E27FC236}">
                <a16:creationId xmlns:a16="http://schemas.microsoft.com/office/drawing/2014/main" id="{A01E39C7-8A31-C7A0-4892-2C1F9E58EBB3}"/>
              </a:ext>
            </a:extLst>
          </p:cNvPr>
          <p:cNvGraphicFramePr>
            <a:graphicFrameLocks noGrp="1"/>
          </p:cNvGraphicFramePr>
          <p:nvPr>
            <p:extLst>
              <p:ext uri="{D42A27DB-BD31-4B8C-83A1-F6EECF244321}">
                <p14:modId xmlns:p14="http://schemas.microsoft.com/office/powerpoint/2010/main" val="2351816166"/>
              </p:ext>
            </p:extLst>
          </p:nvPr>
        </p:nvGraphicFramePr>
        <p:xfrm>
          <a:off x="1155182" y="2255039"/>
          <a:ext cx="9881637" cy="2468880"/>
        </p:xfrm>
        <a:graphic>
          <a:graphicData uri="http://schemas.openxmlformats.org/drawingml/2006/table">
            <a:tbl>
              <a:tblPr firstRow="1" firstCol="1" bandRow="1">
                <a:tableStyleId>{D27102A9-8310-4765-A935-A1911B00CA55}</a:tableStyleId>
              </a:tblPr>
              <a:tblGrid>
                <a:gridCol w="6047101">
                  <a:extLst>
                    <a:ext uri="{9D8B030D-6E8A-4147-A177-3AD203B41FA5}">
                      <a16:colId xmlns:a16="http://schemas.microsoft.com/office/drawing/2014/main" val="2877985829"/>
                    </a:ext>
                  </a:extLst>
                </a:gridCol>
                <a:gridCol w="2463487">
                  <a:extLst>
                    <a:ext uri="{9D8B030D-6E8A-4147-A177-3AD203B41FA5}">
                      <a16:colId xmlns:a16="http://schemas.microsoft.com/office/drawing/2014/main" val="2890253716"/>
                    </a:ext>
                  </a:extLst>
                </a:gridCol>
                <a:gridCol w="1371049">
                  <a:extLst>
                    <a:ext uri="{9D8B030D-6E8A-4147-A177-3AD203B41FA5}">
                      <a16:colId xmlns:a16="http://schemas.microsoft.com/office/drawing/2014/main" val="3157043150"/>
                    </a:ext>
                  </a:extLst>
                </a:gridCol>
              </a:tblGrid>
              <a:tr h="0">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Característica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Characteristic</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Valor</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263967619"/>
                  </a:ext>
                </a:extLst>
              </a:tr>
              <a:tr h="0">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Coeficiente de rugosidad global de Manning por defecto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err="1">
                          <a:solidFill>
                            <a:schemeClr val="bg1">
                              <a:lumMod val="10000"/>
                            </a:schemeClr>
                          </a:solidFill>
                          <a:effectLst/>
                          <a:latin typeface="Segoe UI" panose="020B0502040204020203" pitchFamily="34" charset="0"/>
                          <a:cs typeface="Segoe UI" panose="020B0502040204020203" pitchFamily="34" charset="0"/>
                        </a:rPr>
                        <a:t>Manning's</a:t>
                      </a:r>
                      <a:r>
                        <a:rPr lang="es-CO" sz="1800" b="0" dirty="0">
                          <a:solidFill>
                            <a:schemeClr val="bg1">
                              <a:lumMod val="10000"/>
                            </a:schemeClr>
                          </a:solidFill>
                          <a:effectLst/>
                          <a:latin typeface="Segoe UI" panose="020B0502040204020203" pitchFamily="34" charset="0"/>
                          <a:cs typeface="Segoe UI" panose="020B0502040204020203" pitchFamily="34" charset="0"/>
                        </a:rPr>
                        <a:t> n</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0.030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1996311770"/>
                  </a:ext>
                </a:extLst>
              </a:tr>
              <a:tr h="0">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Tolerancia en longitud de caras</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Cell </a:t>
                      </a:r>
                      <a:r>
                        <a:rPr lang="es-CO" sz="1800" b="0" dirty="0" err="1">
                          <a:solidFill>
                            <a:schemeClr val="bg1">
                              <a:lumMod val="10000"/>
                            </a:schemeClr>
                          </a:solidFill>
                          <a:effectLst/>
                          <a:latin typeface="Segoe UI" panose="020B0502040204020203" pitchFamily="34" charset="0"/>
                          <a:cs typeface="Segoe UI" panose="020B0502040204020203" pitchFamily="34" charset="0"/>
                        </a:rPr>
                        <a:t>tolerance</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5 %</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626298476"/>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Tamaño general de celda horizontal y vertical</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err="1">
                          <a:solidFill>
                            <a:schemeClr val="bg1">
                              <a:lumMod val="10000"/>
                            </a:schemeClr>
                          </a:solidFill>
                          <a:effectLst/>
                          <a:latin typeface="Segoe UI" panose="020B0502040204020203" pitchFamily="34" charset="0"/>
                          <a:cs typeface="Segoe UI" panose="020B0502040204020203" pitchFamily="34" charset="0"/>
                        </a:rPr>
                        <a:t>Main</a:t>
                      </a:r>
                      <a:r>
                        <a:rPr lang="es-CO" sz="1800" b="0" dirty="0">
                          <a:solidFill>
                            <a:schemeClr val="bg1">
                              <a:lumMod val="10000"/>
                            </a:schemeClr>
                          </a:solidFill>
                          <a:effectLst/>
                          <a:latin typeface="Segoe UI" panose="020B0502040204020203" pitchFamily="34" charset="0"/>
                          <a:cs typeface="Segoe UI" panose="020B0502040204020203" pitchFamily="34" charset="0"/>
                        </a:rPr>
                        <a:t> </a:t>
                      </a:r>
                      <a:r>
                        <a:rPr lang="es-CO" sz="1800" b="0" dirty="0" err="1">
                          <a:solidFill>
                            <a:schemeClr val="bg1">
                              <a:lumMod val="10000"/>
                            </a:schemeClr>
                          </a:solidFill>
                          <a:effectLst/>
                          <a:latin typeface="Segoe UI" panose="020B0502040204020203" pitchFamily="34" charset="0"/>
                          <a:cs typeface="Segoe UI" panose="020B0502040204020203" pitchFamily="34" charset="0"/>
                        </a:rPr>
                        <a:t>cell</a:t>
                      </a:r>
                      <a:r>
                        <a:rPr lang="es-CO" sz="1800" b="0" dirty="0">
                          <a:solidFill>
                            <a:schemeClr val="bg1">
                              <a:lumMod val="10000"/>
                            </a:schemeClr>
                          </a:solidFill>
                          <a:effectLst/>
                          <a:latin typeface="Segoe UI" panose="020B0502040204020203" pitchFamily="34" charset="0"/>
                          <a:cs typeface="Segoe UI" panose="020B0502040204020203" pitchFamily="34" charset="0"/>
                        </a:rPr>
                        <a:t> </a:t>
                      </a:r>
                      <a:r>
                        <a:rPr lang="es-CO" sz="1800" b="0" dirty="0" err="1">
                          <a:solidFill>
                            <a:schemeClr val="bg1">
                              <a:lumMod val="10000"/>
                            </a:schemeClr>
                          </a:solidFill>
                          <a:effectLst/>
                          <a:latin typeface="Segoe UI" panose="020B0502040204020203" pitchFamily="34" charset="0"/>
                          <a:cs typeface="Segoe UI" panose="020B0502040204020203" pitchFamily="34" charset="0"/>
                        </a:rPr>
                        <a:t>size</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240 m</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2793524099"/>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Número de celdas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Number of Cells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123708</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421803554"/>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Largo promedio por cara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Average Face Length</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219 m</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430592680"/>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Tamaño promedio de celda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Average Cell Size</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47902 m²</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548866862"/>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Tamaño máximo de celda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Maximum Cell Size</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136618 m²</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2121648335"/>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Tamaño mínimo de celda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Minimum Cell Size</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79 m²</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493403038"/>
                  </a:ext>
                </a:extLst>
              </a:tr>
            </a:tbl>
          </a:graphicData>
        </a:graphic>
      </p:graphicFrame>
      <p:sp>
        <p:nvSpPr>
          <p:cNvPr id="4" name="Title 1">
            <a:extLst>
              <a:ext uri="{FF2B5EF4-FFF2-40B4-BE49-F238E27FC236}">
                <a16:creationId xmlns:a16="http://schemas.microsoft.com/office/drawing/2014/main" id="{CC4E41C8-A23A-14ED-640D-771F1241E63A}"/>
              </a:ext>
            </a:extLst>
          </p:cNvPr>
          <p:cNvSpPr txBox="1">
            <a:spLocks/>
          </p:cNvSpPr>
          <p:nvPr/>
        </p:nvSpPr>
        <p:spPr>
          <a:xfrm>
            <a:off x="1939665" y="4902508"/>
            <a:ext cx="8312668" cy="790820"/>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4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El valor global definido del Coeficiente de Rugosidad de Manning únicamente es aplicable a celdas en la que no exista cobertura en el mapa de usos del suelo. Para este estudio se ha definido un mapa global con cobertura sobre todo el Departamento de Cundinamarca y la cuenca del Río Bogotá.</a:t>
            </a:r>
            <a:endParaRPr lang="es-CO" sz="1400" b="1" dirty="0">
              <a:solidFill>
                <a:schemeClr val="bg1">
                  <a:lumMod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657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806C8-C561-F188-A762-1FAB0EF43791}"/>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DE4EB485-94CE-425A-DEA1-DFF85AA5BE11}"/>
              </a:ext>
            </a:extLst>
          </p:cNvPr>
          <p:cNvPicPr>
            <a:picLocks noChangeAspect="1"/>
          </p:cNvPicPr>
          <p:nvPr/>
        </p:nvPicPr>
        <p:blipFill>
          <a:blip r:embed="rId3"/>
          <a:stretch>
            <a:fillRect/>
          </a:stretch>
        </p:blipFill>
        <p:spPr>
          <a:xfrm>
            <a:off x="986619" y="0"/>
            <a:ext cx="10218761" cy="6858000"/>
          </a:xfrm>
          <a:prstGeom prst="rect">
            <a:avLst/>
          </a:prstGeom>
        </p:spPr>
      </p:pic>
    </p:spTree>
    <p:extLst>
      <p:ext uri="{BB962C8B-B14F-4D97-AF65-F5344CB8AC3E}">
        <p14:creationId xmlns:p14="http://schemas.microsoft.com/office/powerpoint/2010/main" val="350600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91B80-7667-F3F3-3515-867312BAC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5E166A-CA1D-0F20-8D52-FF55F8D4BF47}"/>
              </a:ext>
            </a:extLst>
          </p:cNvPr>
          <p:cNvSpPr>
            <a:spLocks noGrp="1"/>
          </p:cNvSpPr>
          <p:nvPr>
            <p:ph type="title"/>
          </p:nvPr>
        </p:nvSpPr>
        <p:spPr>
          <a:xfrm>
            <a:off x="601187" y="195263"/>
            <a:ext cx="11224101" cy="2076450"/>
          </a:xfrm>
        </p:spPr>
        <p:txBody>
          <a:bodyPr anchor="t" anchorCtr="0">
            <a:noAutofit/>
          </a:bodyPr>
          <a:lstStyle/>
          <a:p>
            <a:pPr algn="ct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Salto</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computacional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cómputo</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Definido adaptativo, tomando como referencia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Condición de </a:t>
            </a:r>
            <a:r>
              <a:rPr lang="es-CO" sz="2800" b="1"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Courant</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la metodología que utiliza la relación de la velocidad en las caras, entre el largo promedio de las celdas del mallado.</a:t>
            </a: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E65A50D3-302C-E388-5B05-0DBFF67581DB}"/>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20C98B8-F8F3-6F24-CA2A-CC78DBEB0ED1}"/>
                  </a:ext>
                </a:extLst>
              </p:cNvPr>
              <p:cNvSpPr txBox="1"/>
              <p:nvPr/>
            </p:nvSpPr>
            <p:spPr>
              <a:xfrm>
                <a:off x="4808622" y="2530036"/>
                <a:ext cx="1987378"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800" i="1" smtClean="0">
                          <a:latin typeface="Cambria Math" panose="02040503050406030204" pitchFamily="18" charset="0"/>
                        </a:rPr>
                        <m:t>𝐶</m:t>
                      </m:r>
                      <m:r>
                        <a:rPr lang="es-CO" sz="2800" i="0">
                          <a:latin typeface="Cambria Math" panose="02040503050406030204" pitchFamily="18" charset="0"/>
                        </a:rPr>
                        <m:t>=</m:t>
                      </m:r>
                      <m:f>
                        <m:fPr>
                          <m:ctrlPr>
                            <a:rPr lang="es-CO" sz="2800" i="1">
                              <a:solidFill>
                                <a:srgbClr val="836967"/>
                              </a:solidFill>
                              <a:latin typeface="Cambria Math" panose="02040503050406030204" pitchFamily="18" charset="0"/>
                            </a:rPr>
                          </m:ctrlPr>
                        </m:fPr>
                        <m:num>
                          <m:r>
                            <a:rPr lang="es-CO" sz="2800" i="1">
                              <a:latin typeface="Cambria Math" panose="02040503050406030204" pitchFamily="18" charset="0"/>
                            </a:rPr>
                            <m:t>𝑉</m:t>
                          </m:r>
                          <m:r>
                            <a:rPr lang="es-CO" sz="2800" i="0">
                              <a:latin typeface="Cambria Math" panose="02040503050406030204" pitchFamily="18" charset="0"/>
                            </a:rPr>
                            <m:t>∆</m:t>
                          </m:r>
                          <m:r>
                            <a:rPr lang="es-CO" sz="2800" i="1">
                              <a:latin typeface="Cambria Math" panose="02040503050406030204" pitchFamily="18" charset="0"/>
                            </a:rPr>
                            <m:t>𝑇</m:t>
                          </m:r>
                        </m:num>
                        <m:den>
                          <m:r>
                            <a:rPr lang="es-CO" sz="2800" i="0">
                              <a:latin typeface="Cambria Math" panose="02040503050406030204" pitchFamily="18" charset="0"/>
                            </a:rPr>
                            <m:t>∆</m:t>
                          </m:r>
                          <m:r>
                            <a:rPr lang="es-CO" sz="2800" i="1">
                              <a:latin typeface="Cambria Math" panose="02040503050406030204" pitchFamily="18" charset="0"/>
                            </a:rPr>
                            <m:t>𝑋</m:t>
                          </m:r>
                        </m:den>
                      </m:f>
                    </m:oMath>
                  </m:oMathPara>
                </a14:m>
                <a:endParaRPr lang="es-CO" sz="2800" dirty="0"/>
              </a:p>
            </p:txBody>
          </p:sp>
        </mc:Choice>
        <mc:Fallback>
          <p:sp>
            <p:nvSpPr>
              <p:cNvPr id="5" name="TextBox 4">
                <a:extLst>
                  <a:ext uri="{FF2B5EF4-FFF2-40B4-BE49-F238E27FC236}">
                    <a16:creationId xmlns:a16="http://schemas.microsoft.com/office/drawing/2014/main" id="{920C98B8-F8F3-6F24-CA2A-CC78DBEB0ED1}"/>
                  </a:ext>
                </a:extLst>
              </p:cNvPr>
              <p:cNvSpPr txBox="1">
                <a:spLocks noRot="1" noChangeAspect="1" noMove="1" noResize="1" noEditPoints="1" noAdjustHandles="1" noChangeArrowheads="1" noChangeShapeType="1" noTextEdit="1"/>
              </p:cNvSpPr>
              <p:nvPr/>
            </p:nvSpPr>
            <p:spPr>
              <a:xfrm>
                <a:off x="4808622" y="2530036"/>
                <a:ext cx="1987378" cy="898964"/>
              </a:xfrm>
              <a:prstGeom prst="rect">
                <a:avLst/>
              </a:prstGeom>
              <a:blipFill>
                <a:blip r:embed="rId3"/>
                <a:stretch>
                  <a:fillRect/>
                </a:stretch>
              </a:blipFill>
            </p:spPr>
            <p:txBody>
              <a:bodyPr/>
              <a:lstStyle/>
              <a:p>
                <a:r>
                  <a:rPr lang="es-CO">
                    <a:noFill/>
                  </a:rPr>
                  <a:t> </a:t>
                </a:r>
              </a:p>
            </p:txBody>
          </p:sp>
        </mc:Fallback>
      </mc:AlternateContent>
      <p:graphicFrame>
        <p:nvGraphicFramePr>
          <p:cNvPr id="6" name="Table 5">
            <a:extLst>
              <a:ext uri="{FF2B5EF4-FFF2-40B4-BE49-F238E27FC236}">
                <a16:creationId xmlns:a16="http://schemas.microsoft.com/office/drawing/2014/main" id="{9BFC0EE1-4596-0921-7064-3E718B3FA666}"/>
              </a:ext>
            </a:extLst>
          </p:cNvPr>
          <p:cNvGraphicFramePr>
            <a:graphicFrameLocks noGrp="1"/>
          </p:cNvGraphicFramePr>
          <p:nvPr>
            <p:extLst>
              <p:ext uri="{D42A27DB-BD31-4B8C-83A1-F6EECF244321}">
                <p14:modId xmlns:p14="http://schemas.microsoft.com/office/powerpoint/2010/main" val="4064865879"/>
              </p:ext>
            </p:extLst>
          </p:nvPr>
        </p:nvGraphicFramePr>
        <p:xfrm>
          <a:off x="1023938" y="3667345"/>
          <a:ext cx="10144124" cy="2169414"/>
        </p:xfrm>
        <a:graphic>
          <a:graphicData uri="http://schemas.openxmlformats.org/drawingml/2006/table">
            <a:tbl>
              <a:tblPr firstRow="1" firstCol="1" bandRow="1">
                <a:tableStyleId>{C083E6E3-FA7D-4D7B-A595-EF9225AFEA82}</a:tableStyleId>
              </a:tblPr>
              <a:tblGrid>
                <a:gridCol w="6873615">
                  <a:extLst>
                    <a:ext uri="{9D8B030D-6E8A-4147-A177-3AD203B41FA5}">
                      <a16:colId xmlns:a16="http://schemas.microsoft.com/office/drawing/2014/main" val="3596007259"/>
                    </a:ext>
                  </a:extLst>
                </a:gridCol>
                <a:gridCol w="3270509">
                  <a:extLst>
                    <a:ext uri="{9D8B030D-6E8A-4147-A177-3AD203B41FA5}">
                      <a16:colId xmlns:a16="http://schemas.microsoft.com/office/drawing/2014/main" val="1717892656"/>
                    </a:ext>
                  </a:extLst>
                </a:gridCol>
              </a:tblGrid>
              <a:tr h="301274">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Parámetro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Valor</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86035945"/>
                  </a:ext>
                </a:extLst>
              </a:tr>
              <a:tr h="326065">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Velocidad máxima del flujo o celeridad de onda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60.83 m/s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2342718547"/>
                  </a:ext>
                </a:extLst>
              </a:tr>
              <a:tr h="326065">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Velocidad mínima del flujo o celeridad de onda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0.001 m/s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1102098250"/>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ΔT, intervalo computacional de cómputo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1800 seg (30 minutos)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3128323099"/>
                  </a:ext>
                </a:extLst>
              </a:tr>
              <a:tr h="326065">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ΔX, distancia promedio entre celdas</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219 m</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3540718929"/>
                  </a:ext>
                </a:extLst>
              </a:tr>
              <a:tr h="326065">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Máximo valor del número de </a:t>
                      </a:r>
                      <a:r>
                        <a:rPr lang="es-CO" sz="1800" b="0" dirty="0" err="1">
                          <a:solidFill>
                            <a:schemeClr val="bg1">
                              <a:lumMod val="10000"/>
                            </a:schemeClr>
                          </a:solidFill>
                          <a:effectLst/>
                          <a:latin typeface="Segoe UI" panose="020B0502040204020203" pitchFamily="34" charset="0"/>
                          <a:cs typeface="Segoe UI" panose="020B0502040204020203" pitchFamily="34" charset="0"/>
                        </a:rPr>
                        <a:t>Courant</a:t>
                      </a:r>
                      <a:r>
                        <a:rPr lang="es-CO" sz="1800" b="0" dirty="0">
                          <a:solidFill>
                            <a:schemeClr val="bg1">
                              <a:lumMod val="10000"/>
                            </a:schemeClr>
                          </a:solidFill>
                          <a:effectLst/>
                          <a:latin typeface="Segoe UI" panose="020B0502040204020203" pitchFamily="34" charset="0"/>
                          <a:cs typeface="Segoe UI" panose="020B0502040204020203" pitchFamily="34" charset="0"/>
                        </a:rPr>
                        <a:t> (C = V * ΔT / ΔX)</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500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3096234284"/>
                  </a:ext>
                </a:extLst>
              </a:tr>
              <a:tr h="0">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Mínimo valor del número de </a:t>
                      </a:r>
                      <a:r>
                        <a:rPr lang="es-CO" sz="1800" b="0" dirty="0" err="1">
                          <a:solidFill>
                            <a:schemeClr val="bg1">
                              <a:lumMod val="10000"/>
                            </a:schemeClr>
                          </a:solidFill>
                          <a:effectLst/>
                          <a:latin typeface="Segoe UI" panose="020B0502040204020203" pitchFamily="34" charset="0"/>
                          <a:cs typeface="Segoe UI" panose="020B0502040204020203" pitchFamily="34" charset="0"/>
                        </a:rPr>
                        <a:t>Courant</a:t>
                      </a:r>
                      <a:r>
                        <a:rPr lang="es-CO" sz="1800" b="0" dirty="0">
                          <a:solidFill>
                            <a:schemeClr val="bg1">
                              <a:lumMod val="10000"/>
                            </a:schemeClr>
                          </a:solidFill>
                          <a:effectLst/>
                          <a:latin typeface="Segoe UI" panose="020B0502040204020203" pitchFamily="34" charset="0"/>
                          <a:cs typeface="Segoe UI" panose="020B0502040204020203" pitchFamily="34" charset="0"/>
                        </a:rPr>
                        <a:t> (C = V * ΔT / ΔX)</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0.00821918</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3637011587"/>
                  </a:ext>
                </a:extLst>
              </a:tr>
            </a:tbl>
          </a:graphicData>
        </a:graphic>
      </p:graphicFrame>
      <p:sp>
        <p:nvSpPr>
          <p:cNvPr id="9" name="Title 1">
            <a:extLst>
              <a:ext uri="{FF2B5EF4-FFF2-40B4-BE49-F238E27FC236}">
                <a16:creationId xmlns:a16="http://schemas.microsoft.com/office/drawing/2014/main" id="{EEAFD5B3-E75F-927C-88BE-C224DBFD0FE1}"/>
              </a:ext>
            </a:extLst>
          </p:cNvPr>
          <p:cNvSpPr txBox="1">
            <a:spLocks/>
          </p:cNvSpPr>
          <p:nvPr/>
        </p:nvSpPr>
        <p:spPr>
          <a:xfrm>
            <a:off x="1242218" y="6148699"/>
            <a:ext cx="9120187" cy="623576"/>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han tomado como referencia las velocidades desarrolladas del flujo en los extremos de la llanura de inundación y en el frente de onda, cuando éste pasa de la transición de montaña a valle.</a:t>
            </a:r>
            <a:endParaRPr lang="es-CO" sz="1600" dirty="0">
              <a:solidFill>
                <a:schemeClr val="bg1">
                  <a:lumMod val="25000"/>
                </a:schemeClr>
              </a:solidFill>
            </a:endParaRPr>
          </a:p>
        </p:txBody>
      </p:sp>
    </p:spTree>
    <p:extLst>
      <p:ext uri="{BB962C8B-B14F-4D97-AF65-F5344CB8AC3E}">
        <p14:creationId xmlns:p14="http://schemas.microsoft.com/office/powerpoint/2010/main" val="1604650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BD557A3-4231-532B-E6AD-8F439F04B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943DCA-E079-68EA-D02C-83B2E6B90F8A}"/>
              </a:ext>
            </a:extLst>
          </p:cNvPr>
          <p:cNvSpPr>
            <a:spLocks noGrp="1"/>
          </p:cNvSpPr>
          <p:nvPr>
            <p:ph type="title"/>
          </p:nvPr>
        </p:nvSpPr>
        <p:spPr>
          <a:xfrm>
            <a:off x="352979" y="136779"/>
            <a:ext cx="11486039" cy="2939799"/>
          </a:xfrm>
        </p:spPr>
        <p:txBody>
          <a:bodyPr anchor="t" anchorCtr="0">
            <a:noAutofit/>
          </a:bodyPr>
          <a:lstStyle/>
          <a:p>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Hidrogramas</a:t>
            </a:r>
            <a:b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localización de las condiciones de frontera y la distribución del volumen almacenado y descargado súbitamente desde cada embalse, se han utilizado los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factores del hidrograma unitario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la Natural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Resources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Conservation</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Service</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NRCS del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Departmento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Agricultura de los Estados Unidos de América, correspondiente al hidrograma ajustado utilizado en el estado de Michigan, distribuido en pulsos horarios para una duración total de 8 horas. </a:t>
            </a: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766C6D09-93D2-F8EA-26F9-4A3ECE5171C8}"/>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pic>
        <p:nvPicPr>
          <p:cNvPr id="7" name="Picture 6" descr="A graph of a number of different levels of peak discharge&#10;&#10;Description automatically generated with medium confidence">
            <a:extLst>
              <a:ext uri="{FF2B5EF4-FFF2-40B4-BE49-F238E27FC236}">
                <a16:creationId xmlns:a16="http://schemas.microsoft.com/office/drawing/2014/main" id="{9503DA2F-E22C-874B-C0DB-34C2E4CB16C4}"/>
              </a:ext>
            </a:extLst>
          </p:cNvPr>
          <p:cNvPicPr>
            <a:picLocks noChangeAspect="1"/>
          </p:cNvPicPr>
          <p:nvPr/>
        </p:nvPicPr>
        <p:blipFill>
          <a:blip r:embed="rId3"/>
          <a:stretch>
            <a:fillRect/>
          </a:stretch>
        </p:blipFill>
        <p:spPr>
          <a:xfrm>
            <a:off x="6096000" y="3242562"/>
            <a:ext cx="6096000" cy="3388115"/>
          </a:xfrm>
          <a:prstGeom prst="rect">
            <a:avLst/>
          </a:prstGeom>
        </p:spPr>
      </p:pic>
      <p:pic>
        <p:nvPicPr>
          <p:cNvPr id="10" name="Picture 9" descr="A graph of a number of hydrograph&#10;&#10;Description automatically generated">
            <a:extLst>
              <a:ext uri="{FF2B5EF4-FFF2-40B4-BE49-F238E27FC236}">
                <a16:creationId xmlns:a16="http://schemas.microsoft.com/office/drawing/2014/main" id="{10E31C7D-3732-FB48-6D24-A7E82EC2BE6D}"/>
              </a:ext>
            </a:extLst>
          </p:cNvPr>
          <p:cNvPicPr>
            <a:picLocks noChangeAspect="1"/>
          </p:cNvPicPr>
          <p:nvPr/>
        </p:nvPicPr>
        <p:blipFill>
          <a:blip r:embed="rId4"/>
          <a:stretch>
            <a:fillRect/>
          </a:stretch>
        </p:blipFill>
        <p:spPr>
          <a:xfrm>
            <a:off x="0" y="3242562"/>
            <a:ext cx="6096000" cy="3385508"/>
          </a:xfrm>
          <a:prstGeom prst="rect">
            <a:avLst/>
          </a:prstGeom>
        </p:spPr>
      </p:pic>
    </p:spTree>
    <p:extLst>
      <p:ext uri="{BB962C8B-B14F-4D97-AF65-F5344CB8AC3E}">
        <p14:creationId xmlns:p14="http://schemas.microsoft.com/office/powerpoint/2010/main" val="2331809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CFE75-BA63-8CB9-E859-C2010590F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F7364-1607-D987-B2FD-DEE15459BDB6}"/>
              </a:ext>
            </a:extLst>
          </p:cNvPr>
          <p:cNvSpPr>
            <a:spLocks noGrp="1"/>
          </p:cNvSpPr>
          <p:nvPr>
            <p:ph type="title"/>
          </p:nvPr>
        </p:nvSpPr>
        <p:spPr>
          <a:xfrm>
            <a:off x="352975" y="722566"/>
            <a:ext cx="11486039" cy="1568197"/>
          </a:xfrm>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generación de los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hidrogramas de descarga súbita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cada embalse, se ha tomado el valor de la capacidad de almacenamiento en Hm³ y se ha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dividido en 8 pulsos de 1 hora</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Para obtener el total del volumen descargado en cada embalse, se ha estimado un factor de distribución de 0.285714285714286.</a:t>
            </a:r>
            <a:endParaRPr lang="es-CO" sz="2400" dirty="0">
              <a:solidFill>
                <a:schemeClr val="bg1">
                  <a:lumMod val="25000"/>
                </a:schemeClr>
              </a:solidFill>
            </a:endParaRPr>
          </a:p>
        </p:txBody>
      </p:sp>
      <p:sp>
        <p:nvSpPr>
          <p:cNvPr id="3" name="Title 1">
            <a:extLst>
              <a:ext uri="{FF2B5EF4-FFF2-40B4-BE49-F238E27FC236}">
                <a16:creationId xmlns:a16="http://schemas.microsoft.com/office/drawing/2014/main" id="{741E80C8-738F-AC47-41AC-9C9D3D308D55}"/>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graphicFrame>
        <p:nvGraphicFramePr>
          <p:cNvPr id="4" name="Table 3">
            <a:extLst>
              <a:ext uri="{FF2B5EF4-FFF2-40B4-BE49-F238E27FC236}">
                <a16:creationId xmlns:a16="http://schemas.microsoft.com/office/drawing/2014/main" id="{D46AC911-E72A-4023-F5DE-F5A4EAC80317}"/>
              </a:ext>
            </a:extLst>
          </p:cNvPr>
          <p:cNvGraphicFramePr>
            <a:graphicFrameLocks noGrp="1"/>
          </p:cNvGraphicFramePr>
          <p:nvPr>
            <p:extLst>
              <p:ext uri="{D42A27DB-BD31-4B8C-83A1-F6EECF244321}">
                <p14:modId xmlns:p14="http://schemas.microsoft.com/office/powerpoint/2010/main" val="225282146"/>
              </p:ext>
            </p:extLst>
          </p:nvPr>
        </p:nvGraphicFramePr>
        <p:xfrm>
          <a:off x="1624008" y="2623800"/>
          <a:ext cx="8943975" cy="2448602"/>
        </p:xfrm>
        <a:graphic>
          <a:graphicData uri="http://schemas.openxmlformats.org/drawingml/2006/table">
            <a:tbl>
              <a:tblPr firstRow="1" firstCol="1" bandRow="1">
                <a:tableStyleId>{C083E6E3-FA7D-4D7B-A595-EF9225AFEA82}</a:tableStyleId>
              </a:tblPr>
              <a:tblGrid>
                <a:gridCol w="2688818">
                  <a:extLst>
                    <a:ext uri="{9D8B030D-6E8A-4147-A177-3AD203B41FA5}">
                      <a16:colId xmlns:a16="http://schemas.microsoft.com/office/drawing/2014/main" val="359007766"/>
                    </a:ext>
                  </a:extLst>
                </a:gridCol>
                <a:gridCol w="3178583">
                  <a:extLst>
                    <a:ext uri="{9D8B030D-6E8A-4147-A177-3AD203B41FA5}">
                      <a16:colId xmlns:a16="http://schemas.microsoft.com/office/drawing/2014/main" val="4113774721"/>
                    </a:ext>
                  </a:extLst>
                </a:gridCol>
                <a:gridCol w="1452562">
                  <a:extLst>
                    <a:ext uri="{9D8B030D-6E8A-4147-A177-3AD203B41FA5}">
                      <a16:colId xmlns:a16="http://schemas.microsoft.com/office/drawing/2014/main" val="1815601445"/>
                    </a:ext>
                  </a:extLst>
                </a:gridCol>
                <a:gridCol w="1624012">
                  <a:extLst>
                    <a:ext uri="{9D8B030D-6E8A-4147-A177-3AD203B41FA5}">
                      <a16:colId xmlns:a16="http://schemas.microsoft.com/office/drawing/2014/main" val="468782880"/>
                    </a:ext>
                  </a:extLst>
                </a:gridCol>
              </a:tblGrid>
              <a:tr h="300164">
                <a:tc>
                  <a:txBody>
                    <a:bodyPr/>
                    <a:lstStyle/>
                    <a:p>
                      <a:pPr algn="just"/>
                      <a:r>
                        <a:rPr lang="es-CO" sz="1800" b="0">
                          <a:effectLst/>
                          <a:latin typeface="Segoe UI" panose="020B0502040204020203" pitchFamily="34" charset="0"/>
                          <a:cs typeface="Segoe UI" panose="020B0502040204020203" pitchFamily="34" charset="0"/>
                        </a:rPr>
                        <a:t>Cuerpo de agua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Condición de frontera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Capacidad (Hm³)</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Pico máximo de flujo (m³/s)</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3606229120"/>
                  </a:ext>
                </a:extLst>
              </a:tr>
              <a:tr h="300164">
                <a:tc>
                  <a:txBody>
                    <a:bodyPr/>
                    <a:lstStyle/>
                    <a:p>
                      <a:pPr algn="just"/>
                      <a:r>
                        <a:rPr lang="es-CO" sz="1800" b="0">
                          <a:effectLst/>
                          <a:latin typeface="Segoe UI" panose="020B0502040204020203" pitchFamily="34" charset="0"/>
                          <a:cs typeface="Segoe UI" panose="020B0502040204020203" pitchFamily="34" charset="0"/>
                        </a:rPr>
                        <a:t>Embalse Neusa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BC Upstream Neusa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117</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9285.71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496673744"/>
                  </a:ext>
                </a:extLst>
              </a:tr>
              <a:tr h="300164">
                <a:tc>
                  <a:txBody>
                    <a:bodyPr/>
                    <a:lstStyle/>
                    <a:p>
                      <a:pPr algn="just"/>
                      <a:r>
                        <a:rPr lang="es-CO" sz="1800" b="0">
                          <a:effectLst/>
                          <a:latin typeface="Segoe UI" panose="020B0502040204020203" pitchFamily="34" charset="0"/>
                          <a:cs typeface="Segoe UI" panose="020B0502040204020203" pitchFamily="34" charset="0"/>
                        </a:rPr>
                        <a:t>Embalse Tominé</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BC Upstream Tomine</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689.5</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54722.22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1403438874"/>
                  </a:ext>
                </a:extLst>
              </a:tr>
              <a:tr h="240726">
                <a:tc>
                  <a:txBody>
                    <a:bodyPr/>
                    <a:lstStyle/>
                    <a:p>
                      <a:pPr algn="just"/>
                      <a:r>
                        <a:rPr lang="es-CO" sz="1800" b="0">
                          <a:effectLst/>
                          <a:latin typeface="Segoe UI" panose="020B0502040204020203" pitchFamily="34" charset="0"/>
                          <a:cs typeface="Segoe UI" panose="020B0502040204020203" pitchFamily="34" charset="0"/>
                        </a:rPr>
                        <a:t>Embalse Sisga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BC Upstream Sisga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90.1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7150.79</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3898847068"/>
                  </a:ext>
                </a:extLst>
              </a:tr>
              <a:tr h="359603">
                <a:tc>
                  <a:txBody>
                    <a:bodyPr/>
                    <a:lstStyle/>
                    <a:p>
                      <a:pPr algn="just"/>
                      <a:r>
                        <a:rPr lang="es-CO" sz="1800" b="0">
                          <a:effectLst/>
                          <a:latin typeface="Segoe UI" panose="020B0502040204020203" pitchFamily="34" charset="0"/>
                          <a:cs typeface="Segoe UI" panose="020B0502040204020203" pitchFamily="34" charset="0"/>
                        </a:rPr>
                        <a:t>Embalse San Rafael</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BC Upstream San Rafael</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75</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5952.38</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1533818276"/>
                  </a:ext>
                </a:extLst>
              </a:tr>
              <a:tr h="300164">
                <a:tc>
                  <a:txBody>
                    <a:bodyPr/>
                    <a:lstStyle/>
                    <a:p>
                      <a:pPr algn="just"/>
                      <a:r>
                        <a:rPr lang="es-CO" sz="1800" b="0">
                          <a:effectLst/>
                          <a:latin typeface="Segoe UI" panose="020B0502040204020203" pitchFamily="34" charset="0"/>
                          <a:cs typeface="Segoe UI" panose="020B0502040204020203" pitchFamily="34" charset="0"/>
                        </a:rPr>
                        <a:t>Embalse Chisacá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BC Upstream Chisaca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6.7</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531.75</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2330842932"/>
                  </a:ext>
                </a:extLst>
              </a:tr>
              <a:tr h="359603">
                <a:tc>
                  <a:txBody>
                    <a:bodyPr/>
                    <a:lstStyle/>
                    <a:p>
                      <a:pPr algn="just"/>
                      <a:r>
                        <a:rPr lang="es-CO" sz="1800" b="0">
                          <a:effectLst/>
                          <a:latin typeface="Segoe UI" panose="020B0502040204020203" pitchFamily="34" charset="0"/>
                          <a:cs typeface="Segoe UI" panose="020B0502040204020203" pitchFamily="34" charset="0"/>
                        </a:rPr>
                        <a:t>Embalse La Regadera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dirty="0">
                          <a:effectLst/>
                          <a:latin typeface="Segoe UI" panose="020B0502040204020203" pitchFamily="34" charset="0"/>
                          <a:cs typeface="Segoe UI" panose="020B0502040204020203" pitchFamily="34" charset="0"/>
                        </a:rPr>
                        <a:t>BC </a:t>
                      </a:r>
                      <a:r>
                        <a:rPr lang="es-CO" sz="1800" b="0" dirty="0" err="1">
                          <a:effectLst/>
                          <a:latin typeface="Segoe UI" panose="020B0502040204020203" pitchFamily="34" charset="0"/>
                          <a:cs typeface="Segoe UI" panose="020B0502040204020203" pitchFamily="34" charset="0"/>
                        </a:rPr>
                        <a:t>Upstream</a:t>
                      </a:r>
                      <a:r>
                        <a:rPr lang="es-CO" sz="1800" b="0" dirty="0">
                          <a:effectLst/>
                          <a:latin typeface="Segoe UI" panose="020B0502040204020203" pitchFamily="34" charset="0"/>
                          <a:cs typeface="Segoe UI" panose="020B0502040204020203" pitchFamily="34" charset="0"/>
                        </a:rPr>
                        <a:t> La Regadera</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3.3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dirty="0">
                          <a:effectLst/>
                          <a:latin typeface="Segoe UI" panose="020B0502040204020203" pitchFamily="34" charset="0"/>
                          <a:cs typeface="Segoe UI" panose="020B0502040204020203" pitchFamily="34" charset="0"/>
                        </a:rPr>
                        <a:t>261.90</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397388534"/>
                  </a:ext>
                </a:extLst>
              </a:tr>
            </a:tbl>
          </a:graphicData>
        </a:graphic>
      </p:graphicFrame>
      <p:sp>
        <p:nvSpPr>
          <p:cNvPr id="5" name="Title 1">
            <a:extLst>
              <a:ext uri="{FF2B5EF4-FFF2-40B4-BE49-F238E27FC236}">
                <a16:creationId xmlns:a16="http://schemas.microsoft.com/office/drawing/2014/main" id="{07C0113E-645F-86C1-3A51-65AF7F823498}"/>
              </a:ext>
            </a:extLst>
          </p:cNvPr>
          <p:cNvSpPr txBox="1">
            <a:spLocks/>
          </p:cNvSpPr>
          <p:nvPr/>
        </p:nvSpPr>
        <p:spPr>
          <a:xfrm>
            <a:off x="2397912" y="5491164"/>
            <a:ext cx="7396166" cy="59054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Al inicio y fin de cada hidrograma, se han incluido pulsos complementarios correspondientes a los caudales medios descargados desde en cada embalse.</a:t>
            </a:r>
            <a:endParaRPr lang="es-CO" sz="1600" dirty="0">
              <a:solidFill>
                <a:schemeClr val="bg1">
                  <a:lumMod val="25000"/>
                </a:schemeClr>
              </a:solidFill>
            </a:endParaRPr>
          </a:p>
        </p:txBody>
      </p:sp>
    </p:spTree>
    <p:extLst>
      <p:ext uri="{BB962C8B-B14F-4D97-AF65-F5344CB8AC3E}">
        <p14:creationId xmlns:p14="http://schemas.microsoft.com/office/powerpoint/2010/main" val="785711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F63D2C4-F546-918A-2971-6E5DFD5A6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DB03F1-BDA3-2408-A8E0-861C1E4088ED}"/>
              </a:ext>
            </a:extLst>
          </p:cNvPr>
          <p:cNvSpPr>
            <a:spLocks noGrp="1"/>
          </p:cNvSpPr>
          <p:nvPr>
            <p:ph type="title"/>
          </p:nvPr>
        </p:nvSpPr>
        <p:spPr>
          <a:xfrm>
            <a:off x="838477" y="231902"/>
            <a:ext cx="10515046" cy="4155821"/>
          </a:xfrm>
        </p:spPr>
        <p:txBody>
          <a:bodyPr anchor="t" anchorCtr="0">
            <a:noAutofit/>
          </a:bodyPr>
          <a:lstStyle/>
          <a:p>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Ejecución</a:t>
            </a:r>
            <a:b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ejecución del modelo hidráulico 2D, se han utilizado las ecuaciones de la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onda difusiva (DSW)</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estableciendo como condición inicial de precalentamiento, una fracción de 0.1 con respecto al primer pulso. Para la matriz de solución, se ha utilizado el algoritmo de cálculo de volumen finito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PARDISO (Direct)</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el cual ha permitido obtener una solución numérica más estable.</a:t>
            </a: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acuerdo con lo establecido en el Manual de Referencia Hidráulica de HEC-RAS, la ecuación de la onda difusiva, describe la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conservación de la masa y el </a:t>
            </a:r>
            <a:r>
              <a:rPr lang="es-CO" sz="2400" b="1"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momentum</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endParaRPr lang="es-CO" sz="2800" dirty="0">
              <a:solidFill>
                <a:schemeClr val="bg1">
                  <a:lumMod val="25000"/>
                </a:schemeClr>
              </a:solidFill>
            </a:endParaRPr>
          </a:p>
        </p:txBody>
      </p:sp>
      <p:grpSp>
        <p:nvGrpSpPr>
          <p:cNvPr id="3" name="Group 2">
            <a:extLst>
              <a:ext uri="{FF2B5EF4-FFF2-40B4-BE49-F238E27FC236}">
                <a16:creationId xmlns:a16="http://schemas.microsoft.com/office/drawing/2014/main" id="{7F66F7D8-662A-BE83-D80A-C50C6A702CA5}"/>
              </a:ext>
            </a:extLst>
          </p:cNvPr>
          <p:cNvGrpSpPr/>
          <p:nvPr/>
        </p:nvGrpSpPr>
        <p:grpSpPr>
          <a:xfrm>
            <a:off x="2929067" y="4670435"/>
            <a:ext cx="6333866" cy="1950803"/>
            <a:chOff x="3231484" y="4684722"/>
            <a:chExt cx="6333866" cy="1950803"/>
          </a:xfrm>
        </p:grpSpPr>
        <p:pic>
          <p:nvPicPr>
            <p:cNvPr id="4" name="Picture 3">
              <a:extLst>
                <a:ext uri="{FF2B5EF4-FFF2-40B4-BE49-F238E27FC236}">
                  <a16:creationId xmlns:a16="http://schemas.microsoft.com/office/drawing/2014/main" id="{D2FF322A-C391-C8FD-004B-61B0A42AE4B8}"/>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311245" y="4684722"/>
              <a:ext cx="6254105" cy="992387"/>
            </a:xfrm>
            <a:prstGeom prst="rect">
              <a:avLst/>
            </a:prstGeom>
          </p:spPr>
        </p:pic>
        <p:pic>
          <p:nvPicPr>
            <p:cNvPr id="5" name="Picture 4">
              <a:extLst>
                <a:ext uri="{FF2B5EF4-FFF2-40B4-BE49-F238E27FC236}">
                  <a16:creationId xmlns:a16="http://schemas.microsoft.com/office/drawing/2014/main" id="{2003B80A-DF4C-1BB5-EF0A-C9AAD26DCD01}"/>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311245" y="5899611"/>
              <a:ext cx="6254105" cy="735914"/>
            </a:xfrm>
            <a:prstGeom prst="rect">
              <a:avLst/>
            </a:prstGeom>
          </p:spPr>
        </p:pic>
        <p:sp>
          <p:nvSpPr>
            <p:cNvPr id="6" name="Title 1">
              <a:extLst>
                <a:ext uri="{FF2B5EF4-FFF2-40B4-BE49-F238E27FC236}">
                  <a16:creationId xmlns:a16="http://schemas.microsoft.com/office/drawing/2014/main" id="{E3D53C9C-2982-D212-A6E8-DCE7E22C7424}"/>
                </a:ext>
              </a:extLst>
            </p:cNvPr>
            <p:cNvSpPr txBox="1">
              <a:spLocks/>
            </p:cNvSpPr>
            <p:nvPr/>
          </p:nvSpPr>
          <p:spPr>
            <a:xfrm>
              <a:off x="3231484" y="5677109"/>
              <a:ext cx="1413522" cy="334502"/>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r>
                <a:rPr lang="es-CO" sz="1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Donde,</a:t>
              </a:r>
              <a:endParaRPr lang="es-CO" sz="1600" dirty="0">
                <a:solidFill>
                  <a:schemeClr val="bg1">
                    <a:lumMod val="25000"/>
                  </a:schemeClr>
                </a:solidFill>
              </a:endParaRPr>
            </a:p>
          </p:txBody>
        </p:sp>
      </p:grpSp>
    </p:spTree>
    <p:extLst>
      <p:ext uri="{BB962C8B-B14F-4D97-AF65-F5344CB8AC3E}">
        <p14:creationId xmlns:p14="http://schemas.microsoft.com/office/powerpoint/2010/main" val="3940806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3D170-9F5A-8CB4-7DC9-98D26452C4F0}"/>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4CDDEB79-0159-11E4-82D2-71670B9B42E6}"/>
              </a:ext>
            </a:extLst>
          </p:cNvPr>
          <p:cNvGraphicFramePr>
            <a:graphicFrameLocks noGrp="1"/>
          </p:cNvGraphicFramePr>
          <p:nvPr>
            <p:extLst>
              <p:ext uri="{D42A27DB-BD31-4B8C-83A1-F6EECF244321}">
                <p14:modId xmlns:p14="http://schemas.microsoft.com/office/powerpoint/2010/main" val="2860026011"/>
              </p:ext>
            </p:extLst>
          </p:nvPr>
        </p:nvGraphicFramePr>
        <p:xfrm>
          <a:off x="1778792" y="908596"/>
          <a:ext cx="8634413" cy="2520404"/>
        </p:xfrm>
        <a:graphic>
          <a:graphicData uri="http://schemas.openxmlformats.org/drawingml/2006/table">
            <a:tbl>
              <a:tblPr firstRow="1" firstCol="1" bandRow="1">
                <a:tableStyleId>{0E3FDE45-AF77-4B5C-9715-49D594BDF05E}</a:tableStyleId>
              </a:tblPr>
              <a:tblGrid>
                <a:gridCol w="5672138">
                  <a:extLst>
                    <a:ext uri="{9D8B030D-6E8A-4147-A177-3AD203B41FA5}">
                      <a16:colId xmlns:a16="http://schemas.microsoft.com/office/drawing/2014/main" val="2360797573"/>
                    </a:ext>
                  </a:extLst>
                </a:gridCol>
                <a:gridCol w="2962275">
                  <a:extLst>
                    <a:ext uri="{9D8B030D-6E8A-4147-A177-3AD203B41FA5}">
                      <a16:colId xmlns:a16="http://schemas.microsoft.com/office/drawing/2014/main" val="2355756050"/>
                    </a:ext>
                  </a:extLst>
                </a:gridCol>
              </a:tblGrid>
              <a:tr h="120033">
                <a:tc>
                  <a:txBody>
                    <a:bodyPr/>
                    <a:lstStyle/>
                    <a:p>
                      <a:pPr algn="just"/>
                      <a:r>
                        <a:rPr lang="es-CO" sz="1800" b="0" dirty="0">
                          <a:effectLst/>
                          <a:latin typeface="Segoe UI" panose="020B0502040204020203" pitchFamily="34" charset="0"/>
                          <a:cs typeface="Segoe UI" panose="020B0502040204020203" pitchFamily="34" charset="0"/>
                        </a:rPr>
                        <a:t>Parámetro</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Valor</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2373829400"/>
                  </a:ext>
                </a:extLst>
              </a:tr>
              <a:tr h="300082">
                <a:tc>
                  <a:txBody>
                    <a:bodyPr/>
                    <a:lstStyle/>
                    <a:p>
                      <a:pPr algn="just"/>
                      <a:r>
                        <a:rPr lang="es-CO" sz="1800" b="0">
                          <a:effectLst/>
                          <a:latin typeface="Segoe UI" panose="020B0502040204020203" pitchFamily="34" charset="0"/>
                          <a:cs typeface="Segoe UI" panose="020B0502040204020203" pitchFamily="34" charset="0"/>
                        </a:rPr>
                        <a:t>Fecha de inicio</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04 May 2024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2497561517"/>
                  </a:ext>
                </a:extLst>
              </a:tr>
              <a:tr h="300082">
                <a:tc>
                  <a:txBody>
                    <a:bodyPr/>
                    <a:lstStyle/>
                    <a:p>
                      <a:pPr algn="just"/>
                      <a:r>
                        <a:rPr lang="es-CO" sz="1800" b="0">
                          <a:effectLst/>
                          <a:latin typeface="Segoe UI" panose="020B0502040204020203" pitchFamily="34" charset="0"/>
                          <a:cs typeface="Segoe UI" panose="020B0502040204020203" pitchFamily="34" charset="0"/>
                        </a:rPr>
                        <a:t>Fecha de finalización</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30 May 2024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3602679386"/>
                  </a:ext>
                </a:extLst>
              </a:tr>
              <a:tr h="120033">
                <a:tc>
                  <a:txBody>
                    <a:bodyPr/>
                    <a:lstStyle/>
                    <a:p>
                      <a:pPr algn="just"/>
                      <a:r>
                        <a:rPr lang="es-CO" sz="1800" b="0" dirty="0">
                          <a:effectLst/>
                          <a:latin typeface="Segoe UI" panose="020B0502040204020203" pitchFamily="34" charset="0"/>
                          <a:cs typeface="Segoe UI" panose="020B0502040204020203" pitchFamily="34" charset="0"/>
                        </a:rPr>
                        <a:t>Hora de inicio</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00:00</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1541032897"/>
                  </a:ext>
                </a:extLst>
              </a:tr>
              <a:tr h="120033">
                <a:tc>
                  <a:txBody>
                    <a:bodyPr/>
                    <a:lstStyle/>
                    <a:p>
                      <a:pPr algn="just"/>
                      <a:r>
                        <a:rPr lang="es-CO" sz="1800" b="0">
                          <a:effectLst/>
                          <a:latin typeface="Segoe UI" panose="020B0502040204020203" pitchFamily="34" charset="0"/>
                          <a:cs typeface="Segoe UI" panose="020B0502040204020203" pitchFamily="34" charset="0"/>
                        </a:rPr>
                        <a:t>Hora de finalización</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00:23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416434064"/>
                  </a:ext>
                </a:extLst>
              </a:tr>
              <a:tr h="0">
                <a:tc>
                  <a:txBody>
                    <a:bodyPr/>
                    <a:lstStyle/>
                    <a:p>
                      <a:pPr algn="just"/>
                      <a:r>
                        <a:rPr lang="es-CO" sz="1800" b="0">
                          <a:effectLst/>
                          <a:latin typeface="Segoe UI" panose="020B0502040204020203" pitchFamily="34" charset="0"/>
                          <a:cs typeface="Segoe UI" panose="020B0502040204020203" pitchFamily="34" charset="0"/>
                        </a:rPr>
                        <a:t>Intervalo computacional (variable)</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Condición de Courant</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2057805424"/>
                  </a:ext>
                </a:extLst>
              </a:tr>
              <a:tr h="240065">
                <a:tc>
                  <a:txBody>
                    <a:bodyPr/>
                    <a:lstStyle/>
                    <a:p>
                      <a:pPr algn="just"/>
                      <a:r>
                        <a:rPr lang="es-CO" sz="1800" b="0">
                          <a:effectLst/>
                          <a:latin typeface="Segoe UI" panose="020B0502040204020203" pitchFamily="34" charset="0"/>
                          <a:cs typeface="Segoe UI" panose="020B0502040204020203" pitchFamily="34" charset="0"/>
                        </a:rPr>
                        <a:t>Intervalo de mapificación de resultados</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30 minutos</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3684147503"/>
                  </a:ext>
                </a:extLst>
              </a:tr>
              <a:tr h="240065">
                <a:tc>
                  <a:txBody>
                    <a:bodyPr/>
                    <a:lstStyle/>
                    <a:p>
                      <a:pPr algn="just"/>
                      <a:r>
                        <a:rPr lang="es-CO" sz="1800" b="0">
                          <a:effectLst/>
                          <a:latin typeface="Segoe UI" panose="020B0502040204020203" pitchFamily="34" charset="0"/>
                          <a:cs typeface="Segoe UI" panose="020B0502040204020203" pitchFamily="34" charset="0"/>
                        </a:rPr>
                        <a:t>Intervalo de hidrogramas de salida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30 minutos</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2899841754"/>
                  </a:ext>
                </a:extLst>
              </a:tr>
              <a:tr h="240065">
                <a:tc>
                  <a:txBody>
                    <a:bodyPr/>
                    <a:lstStyle/>
                    <a:p>
                      <a:pPr algn="just"/>
                      <a:r>
                        <a:rPr lang="es-CO" sz="1800" b="0">
                          <a:effectLst/>
                          <a:latin typeface="Segoe UI" panose="020B0502040204020203" pitchFamily="34" charset="0"/>
                          <a:cs typeface="Segoe UI" panose="020B0502040204020203" pitchFamily="34" charset="0"/>
                        </a:rPr>
                        <a:t>Intervalo de salida para resultados detallados</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dirty="0">
                          <a:effectLst/>
                          <a:latin typeface="Segoe UI" panose="020B0502040204020203" pitchFamily="34" charset="0"/>
                          <a:cs typeface="Segoe UI" panose="020B0502040204020203" pitchFamily="34" charset="0"/>
                        </a:rPr>
                        <a:t>30 minutos</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2591793885"/>
                  </a:ext>
                </a:extLst>
              </a:tr>
            </a:tbl>
          </a:graphicData>
        </a:graphic>
      </p:graphicFrame>
      <p:sp>
        <p:nvSpPr>
          <p:cNvPr id="10" name="Title 1">
            <a:extLst>
              <a:ext uri="{FF2B5EF4-FFF2-40B4-BE49-F238E27FC236}">
                <a16:creationId xmlns:a16="http://schemas.microsoft.com/office/drawing/2014/main" id="{4BC33254-7879-A38C-6D99-81ADBA8D4107}"/>
              </a:ext>
            </a:extLst>
          </p:cNvPr>
          <p:cNvSpPr>
            <a:spLocks noGrp="1"/>
          </p:cNvSpPr>
          <p:nvPr>
            <p:ph type="title"/>
          </p:nvPr>
        </p:nvSpPr>
        <p:spPr>
          <a:xfrm>
            <a:off x="624482" y="303817"/>
            <a:ext cx="10943035" cy="52208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Parámetros de ejecución del modelo</a:t>
            </a:r>
            <a:endParaRPr lang="es-CO" sz="2800" dirty="0">
              <a:solidFill>
                <a:schemeClr val="bg1">
                  <a:lumMod val="25000"/>
                </a:schemeClr>
              </a:solidFill>
            </a:endParaRPr>
          </a:p>
        </p:txBody>
      </p:sp>
      <p:sp>
        <p:nvSpPr>
          <p:cNvPr id="15" name="Title 1">
            <a:extLst>
              <a:ext uri="{FF2B5EF4-FFF2-40B4-BE49-F238E27FC236}">
                <a16:creationId xmlns:a16="http://schemas.microsoft.com/office/drawing/2014/main" id="{47607E8C-A5E9-ACF4-EEF3-9E3B55F2860D}"/>
              </a:ext>
            </a:extLst>
          </p:cNvPr>
          <p:cNvSpPr txBox="1">
            <a:spLocks/>
          </p:cNvSpPr>
          <p:nvPr/>
        </p:nvSpPr>
        <p:spPr>
          <a:xfrm>
            <a:off x="422341" y="4130277"/>
            <a:ext cx="4988719" cy="2110384"/>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pudo establecer que el máximo error encontrado de elevación de la superficie del agua (WSEL) correspondiente a 12.25%, se presentó en la celda 103952, que se encuentra ubicada abajo de la descarga del Embalse del </a:t>
            </a:r>
            <a:r>
              <a:rPr lang="es-CO" sz="18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Neusa</a:t>
            </a:r>
            <a:r>
              <a:rPr lang="es-CO" sz="1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sobre el río. Lo anterior debido a la alta pendiente del terreno en esta zona y el volumen descargado. </a:t>
            </a:r>
            <a:endParaRPr lang="es-CO" sz="1800" dirty="0">
              <a:solidFill>
                <a:schemeClr val="bg1">
                  <a:lumMod val="25000"/>
                </a:schemeClr>
              </a:solidFill>
            </a:endParaRPr>
          </a:p>
        </p:txBody>
      </p:sp>
      <p:grpSp>
        <p:nvGrpSpPr>
          <p:cNvPr id="19" name="Group 18">
            <a:extLst>
              <a:ext uri="{FF2B5EF4-FFF2-40B4-BE49-F238E27FC236}">
                <a16:creationId xmlns:a16="http://schemas.microsoft.com/office/drawing/2014/main" id="{37DBA77E-171D-5DC3-1F54-415B21ED6004}"/>
              </a:ext>
            </a:extLst>
          </p:cNvPr>
          <p:cNvGrpSpPr/>
          <p:nvPr/>
        </p:nvGrpSpPr>
        <p:grpSpPr>
          <a:xfrm>
            <a:off x="5534029" y="3662363"/>
            <a:ext cx="6079055" cy="3046213"/>
            <a:chOff x="4324351" y="3762372"/>
            <a:chExt cx="5414960" cy="2713435"/>
          </a:xfrm>
        </p:grpSpPr>
        <p:pic>
          <p:nvPicPr>
            <p:cNvPr id="17" name="Picture 16" descr="A screenshot of a computer&#10;&#10;Description automatically generated">
              <a:extLst>
                <a:ext uri="{FF2B5EF4-FFF2-40B4-BE49-F238E27FC236}">
                  <a16:creationId xmlns:a16="http://schemas.microsoft.com/office/drawing/2014/main" id="{6E86961D-2172-96AD-3136-AA2A5DAC7E54}"/>
                </a:ext>
              </a:extLst>
            </p:cNvPr>
            <p:cNvPicPr>
              <a:picLocks noChangeAspect="1"/>
            </p:cNvPicPr>
            <p:nvPr/>
          </p:nvPicPr>
          <p:blipFill>
            <a:blip r:embed="rId3"/>
            <a:srcRect l="1343" t="51261" r="70798" b="3104"/>
            <a:stretch/>
          </p:blipFill>
          <p:spPr>
            <a:xfrm>
              <a:off x="4324351" y="3762372"/>
              <a:ext cx="2476499" cy="2713435"/>
            </a:xfrm>
            <a:prstGeom prst="rect">
              <a:avLst/>
            </a:prstGeom>
            <a:ln>
              <a:solidFill>
                <a:schemeClr val="bg1">
                  <a:lumMod val="25000"/>
                </a:schemeClr>
              </a:solidFill>
            </a:ln>
          </p:spPr>
        </p:pic>
        <p:pic>
          <p:nvPicPr>
            <p:cNvPr id="18" name="Picture 17" descr="A screenshot of a computer&#10;&#10;Description automatically generated">
              <a:extLst>
                <a:ext uri="{FF2B5EF4-FFF2-40B4-BE49-F238E27FC236}">
                  <a16:creationId xmlns:a16="http://schemas.microsoft.com/office/drawing/2014/main" id="{EF72FB8D-19F1-EEA3-9ABE-4CB522564323}"/>
                </a:ext>
              </a:extLst>
            </p:cNvPr>
            <p:cNvPicPr>
              <a:picLocks noChangeAspect="1"/>
            </p:cNvPicPr>
            <p:nvPr/>
          </p:nvPicPr>
          <p:blipFill>
            <a:blip r:embed="rId3"/>
            <a:srcRect l="57007" t="51261" r="11169" b="3104"/>
            <a:stretch/>
          </p:blipFill>
          <p:spPr>
            <a:xfrm>
              <a:off x="6910386" y="3762372"/>
              <a:ext cx="2828925" cy="2713435"/>
            </a:xfrm>
            <a:prstGeom prst="rect">
              <a:avLst/>
            </a:prstGeom>
            <a:ln>
              <a:solidFill>
                <a:schemeClr val="bg1">
                  <a:lumMod val="25000"/>
                </a:schemeClr>
              </a:solidFill>
            </a:ln>
          </p:spPr>
        </p:pic>
      </p:grpSp>
    </p:spTree>
    <p:extLst>
      <p:ext uri="{BB962C8B-B14F-4D97-AF65-F5344CB8AC3E}">
        <p14:creationId xmlns:p14="http://schemas.microsoft.com/office/powerpoint/2010/main" val="2612911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438C7-109A-949A-B243-FEA785D094E0}"/>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1F659283-08D5-EDCC-D49B-A93317C10966}"/>
              </a:ext>
            </a:extLst>
          </p:cNvPr>
          <p:cNvSpPr>
            <a:spLocks noGrp="1"/>
          </p:cNvSpPr>
          <p:nvPr>
            <p:ph type="title"/>
          </p:nvPr>
        </p:nvSpPr>
        <p:spPr>
          <a:xfrm>
            <a:off x="1778793" y="3162835"/>
            <a:ext cx="8634413" cy="751942"/>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Análisis de resultados</a:t>
            </a:r>
          </a:p>
        </p:txBody>
      </p:sp>
      <p:sp>
        <p:nvSpPr>
          <p:cNvPr id="2" name="Title 1">
            <a:extLst>
              <a:ext uri="{FF2B5EF4-FFF2-40B4-BE49-F238E27FC236}">
                <a16:creationId xmlns:a16="http://schemas.microsoft.com/office/drawing/2014/main" id="{5E567A39-E29C-3E6A-9DCD-AB3699AAD086}"/>
              </a:ext>
            </a:extLst>
          </p:cNvPr>
          <p:cNvSpPr txBox="1">
            <a:spLocks/>
          </p:cNvSpPr>
          <p:nvPr/>
        </p:nvSpPr>
        <p:spPr>
          <a:xfrm>
            <a:off x="4795611" y="1677464"/>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7</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872712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49C23DF-BA9E-A3A4-1FB2-157E2364F95B}"/>
            </a:ext>
          </a:extLst>
        </p:cNvPr>
        <p:cNvGrpSpPr/>
        <p:nvPr/>
      </p:nvGrpSpPr>
      <p:grpSpPr>
        <a:xfrm>
          <a:off x="0" y="0"/>
          <a:ext cx="0" cy="0"/>
          <a:chOff x="0" y="0"/>
          <a:chExt cx="0" cy="0"/>
        </a:xfrm>
      </p:grpSpPr>
      <p:pic>
        <p:nvPicPr>
          <p:cNvPr id="5" name="Picture 4" descr="A map of a mountain with a map of the world&#10;&#10;Description automatically generated">
            <a:extLst>
              <a:ext uri="{FF2B5EF4-FFF2-40B4-BE49-F238E27FC236}">
                <a16:creationId xmlns:a16="http://schemas.microsoft.com/office/drawing/2014/main" id="{E62B1126-CB37-0FFC-E5E0-97AB1C343525}"/>
              </a:ext>
            </a:extLst>
          </p:cNvPr>
          <p:cNvPicPr>
            <a:picLocks noChangeAspect="1"/>
          </p:cNvPicPr>
          <p:nvPr/>
        </p:nvPicPr>
        <p:blipFill>
          <a:blip r:embed="rId3"/>
          <a:stretch>
            <a:fillRect/>
          </a:stretch>
        </p:blipFill>
        <p:spPr>
          <a:xfrm>
            <a:off x="3358289" y="0"/>
            <a:ext cx="8681303" cy="6858000"/>
          </a:xfrm>
          <a:prstGeom prst="rect">
            <a:avLst/>
          </a:prstGeom>
        </p:spPr>
      </p:pic>
      <p:sp>
        <p:nvSpPr>
          <p:cNvPr id="2" name="Title 1">
            <a:extLst>
              <a:ext uri="{FF2B5EF4-FFF2-40B4-BE49-F238E27FC236}">
                <a16:creationId xmlns:a16="http://schemas.microsoft.com/office/drawing/2014/main" id="{1093784B-7E9C-714B-DC93-93026AE9FBB2}"/>
              </a:ext>
            </a:extLst>
          </p:cNvPr>
          <p:cNvSpPr>
            <a:spLocks noGrp="1"/>
          </p:cNvSpPr>
          <p:nvPr>
            <p:ph type="title"/>
          </p:nvPr>
        </p:nvSpPr>
        <p:spPr>
          <a:xfrm>
            <a:off x="66467" y="2907508"/>
            <a:ext cx="5119896" cy="1807368"/>
          </a:xfrm>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 cuenca del Río Bogotá, tiene una extensión planar de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5925.89 km²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(5932.79 km² geodésicos), y dentro de ella se encuentran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6 embalses reguladores en zonas altas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spTree>
    <p:extLst>
      <p:ext uri="{BB962C8B-B14F-4D97-AF65-F5344CB8AC3E}">
        <p14:creationId xmlns:p14="http://schemas.microsoft.com/office/powerpoint/2010/main" val="2364640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5A859-E790-8E23-62C1-DD475CF847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FDBE53-251E-4118-B950-9DF9D4E53E64}"/>
              </a:ext>
            </a:extLst>
          </p:cNvPr>
          <p:cNvSpPr>
            <a:spLocks noGrp="1"/>
          </p:cNvSpPr>
          <p:nvPr>
            <p:ph type="title"/>
          </p:nvPr>
        </p:nvSpPr>
        <p:spPr>
          <a:xfrm>
            <a:off x="130966" y="204788"/>
            <a:ext cx="11930061" cy="2114550"/>
          </a:xfrm>
        </p:spPr>
        <p:txBody>
          <a:bodyPr anchor="t" anchorCtr="0">
            <a:noAutofit/>
          </a:bodyPr>
          <a:lstStyle/>
          <a:p>
            <a:pPr algn="ctr"/>
            <a:r>
              <a:rPr lang="es-ES" sz="3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Localización de </a:t>
            </a:r>
            <a:r>
              <a:rPr lang="es-ES" sz="32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puntos de estudio</a:t>
            </a:r>
            <a:r>
              <a:rPr lang="es-ES" sz="3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para análisis de resultados</a:t>
            </a: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han identificado diferentes localizaciones estratégicas sobre la cuenca. Por una parte, es importante analizar cómo se desarrolla el flujo una vez las descargas de cada embalse llegan a la zona de transición de llanura, también como éste se desacelera a medida que se extiende por la planicie de inundación, e identificar zonas en las que las descargas provenientes de diferentes vertientes colisionan. </a:t>
            </a:r>
            <a:br>
              <a:rPr lang="es-CO" sz="2400" dirty="0">
                <a:solidFill>
                  <a:schemeClr val="bg1">
                    <a:lumMod val="25000"/>
                  </a:schemeClr>
                </a:solidFill>
              </a:rPr>
            </a:br>
            <a:endParaRPr lang="es-CO" sz="2400" dirty="0">
              <a:solidFill>
                <a:schemeClr val="bg1">
                  <a:lumMod val="25000"/>
                </a:schemeClr>
              </a:solidFill>
            </a:endParaRPr>
          </a:p>
        </p:txBody>
      </p:sp>
      <p:sp>
        <p:nvSpPr>
          <p:cNvPr id="3" name="Title 1">
            <a:extLst>
              <a:ext uri="{FF2B5EF4-FFF2-40B4-BE49-F238E27FC236}">
                <a16:creationId xmlns:a16="http://schemas.microsoft.com/office/drawing/2014/main" id="{51C143AB-2913-2317-88ED-ADEF19F579D6}"/>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graphicFrame>
        <p:nvGraphicFramePr>
          <p:cNvPr id="4" name="Table 3">
            <a:extLst>
              <a:ext uri="{FF2B5EF4-FFF2-40B4-BE49-F238E27FC236}">
                <a16:creationId xmlns:a16="http://schemas.microsoft.com/office/drawing/2014/main" id="{5FCC143D-6B7B-83A8-937A-7D38003FCA1F}"/>
              </a:ext>
            </a:extLst>
          </p:cNvPr>
          <p:cNvGraphicFramePr>
            <a:graphicFrameLocks noGrp="1"/>
          </p:cNvGraphicFramePr>
          <p:nvPr>
            <p:extLst>
              <p:ext uri="{D42A27DB-BD31-4B8C-83A1-F6EECF244321}">
                <p14:modId xmlns:p14="http://schemas.microsoft.com/office/powerpoint/2010/main" val="4056924546"/>
              </p:ext>
            </p:extLst>
          </p:nvPr>
        </p:nvGraphicFramePr>
        <p:xfrm>
          <a:off x="462259" y="2503088"/>
          <a:ext cx="11267481" cy="3932000"/>
        </p:xfrm>
        <a:graphic>
          <a:graphicData uri="http://schemas.openxmlformats.org/drawingml/2006/table">
            <a:tbl>
              <a:tblPr firstRow="1" firstCol="1" bandRow="1">
                <a:tableStyleId>{C083E6E3-FA7D-4D7B-A595-EF9225AFEA82}</a:tableStyleId>
              </a:tblPr>
              <a:tblGrid>
                <a:gridCol w="868712">
                  <a:extLst>
                    <a:ext uri="{9D8B030D-6E8A-4147-A177-3AD203B41FA5}">
                      <a16:colId xmlns:a16="http://schemas.microsoft.com/office/drawing/2014/main" val="1617793037"/>
                    </a:ext>
                  </a:extLst>
                </a:gridCol>
                <a:gridCol w="7329488">
                  <a:extLst>
                    <a:ext uri="{9D8B030D-6E8A-4147-A177-3AD203B41FA5}">
                      <a16:colId xmlns:a16="http://schemas.microsoft.com/office/drawing/2014/main" val="870859694"/>
                    </a:ext>
                  </a:extLst>
                </a:gridCol>
                <a:gridCol w="1471612">
                  <a:extLst>
                    <a:ext uri="{9D8B030D-6E8A-4147-A177-3AD203B41FA5}">
                      <a16:colId xmlns:a16="http://schemas.microsoft.com/office/drawing/2014/main" val="942387220"/>
                    </a:ext>
                  </a:extLst>
                </a:gridCol>
                <a:gridCol w="1597669">
                  <a:extLst>
                    <a:ext uri="{9D8B030D-6E8A-4147-A177-3AD203B41FA5}">
                      <a16:colId xmlns:a16="http://schemas.microsoft.com/office/drawing/2014/main" val="2978328701"/>
                    </a:ext>
                  </a:extLst>
                </a:gridCol>
              </a:tblGrid>
              <a:tr h="144960">
                <a:tc>
                  <a:txBody>
                    <a:bodyPr/>
                    <a:lstStyle/>
                    <a:p>
                      <a:pPr algn="ctr"/>
                      <a:r>
                        <a:rPr lang="es-CO" sz="1800" b="0" dirty="0">
                          <a:effectLst/>
                          <a:latin typeface="Segoe UI" panose="020B0502040204020203" pitchFamily="34" charset="0"/>
                          <a:cs typeface="Segoe UI" panose="020B0502040204020203" pitchFamily="34" charset="0"/>
                        </a:rPr>
                        <a:t>Punto</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just"/>
                      <a:r>
                        <a:rPr lang="es-CO" sz="1800" b="0">
                          <a:effectLst/>
                          <a:latin typeface="Segoe UI" panose="020B0502040204020203" pitchFamily="34" charset="0"/>
                          <a:cs typeface="Segoe UI" panose="020B0502040204020203" pitchFamily="34" charset="0"/>
                        </a:rPr>
                        <a:t>Localización</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Latitud (°)</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Longitud (°)</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4033607770"/>
                  </a:ext>
                </a:extLst>
              </a:tr>
              <a:tr h="144960">
                <a:tc>
                  <a:txBody>
                    <a:bodyPr/>
                    <a:lstStyle/>
                    <a:p>
                      <a:pPr algn="ctr"/>
                      <a:r>
                        <a:rPr lang="es-CO" sz="1800" b="0">
                          <a:effectLst/>
                          <a:latin typeface="Segoe UI" panose="020B0502040204020203" pitchFamily="34" charset="0"/>
                          <a:cs typeface="Segoe UI" panose="020B0502040204020203" pitchFamily="34" charset="0"/>
                        </a:rPr>
                        <a:t>P1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dirty="0">
                          <a:effectLst/>
                          <a:latin typeface="Segoe UI" panose="020B0502040204020203" pitchFamily="34" charset="0"/>
                          <a:cs typeface="Segoe UI" panose="020B0502040204020203" pitchFamily="34" charset="0"/>
                        </a:rPr>
                        <a:t>Embalse </a:t>
                      </a:r>
                      <a:r>
                        <a:rPr lang="es-CO" sz="1800" b="0" dirty="0" err="1">
                          <a:effectLst/>
                          <a:latin typeface="Segoe UI" panose="020B0502040204020203" pitchFamily="34" charset="0"/>
                          <a:cs typeface="Segoe UI" panose="020B0502040204020203" pitchFamily="34" charset="0"/>
                        </a:rPr>
                        <a:t>Neusa</a:t>
                      </a:r>
                      <a:r>
                        <a:rPr lang="es-CO" sz="1800" b="0" dirty="0">
                          <a:effectLst/>
                          <a:latin typeface="Segoe UI" panose="020B0502040204020203" pitchFamily="34" charset="0"/>
                          <a:cs typeface="Segoe UI" panose="020B0502040204020203" pitchFamily="34" charset="0"/>
                        </a:rPr>
                        <a:t> en descarga Río </a:t>
                      </a:r>
                      <a:r>
                        <a:rPr lang="es-CO" sz="1800" b="0" dirty="0" err="1">
                          <a:effectLst/>
                          <a:latin typeface="Segoe UI" panose="020B0502040204020203" pitchFamily="34" charset="0"/>
                          <a:cs typeface="Segoe UI" panose="020B0502040204020203" pitchFamily="34" charset="0"/>
                        </a:rPr>
                        <a:t>Checua</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5.059744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-73.921762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2565109368"/>
                  </a:ext>
                </a:extLst>
              </a:tr>
              <a:tr h="144960">
                <a:tc>
                  <a:txBody>
                    <a:bodyPr/>
                    <a:lstStyle/>
                    <a:p>
                      <a:pPr algn="ctr"/>
                      <a:r>
                        <a:rPr lang="es-CO" sz="1800" b="0">
                          <a:effectLst/>
                          <a:latin typeface="Segoe UI" panose="020B0502040204020203" pitchFamily="34" charset="0"/>
                          <a:cs typeface="Segoe UI" panose="020B0502040204020203" pitchFamily="34" charset="0"/>
                        </a:rPr>
                        <a:t>P2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Embalse Sisga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5.107621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-73.722651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2992814447"/>
                  </a:ext>
                </a:extLst>
              </a:tr>
              <a:tr h="144960">
                <a:tc>
                  <a:txBody>
                    <a:bodyPr/>
                    <a:lstStyle/>
                    <a:p>
                      <a:pPr algn="ctr"/>
                      <a:r>
                        <a:rPr lang="es-CO" sz="1800" b="0">
                          <a:effectLst/>
                          <a:latin typeface="Segoe UI" panose="020B0502040204020203" pitchFamily="34" charset="0"/>
                          <a:cs typeface="Segoe UI" panose="020B0502040204020203" pitchFamily="34" charset="0"/>
                        </a:rPr>
                        <a:t>P3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Embalse Tominé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5.053898</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-73.80283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603138141"/>
                  </a:ext>
                </a:extLst>
              </a:tr>
              <a:tr h="144960">
                <a:tc>
                  <a:txBody>
                    <a:bodyPr/>
                    <a:lstStyle/>
                    <a:p>
                      <a:pPr algn="ctr"/>
                      <a:r>
                        <a:rPr lang="es-CO" sz="1800" b="0">
                          <a:effectLst/>
                          <a:latin typeface="Segoe UI" panose="020B0502040204020203" pitchFamily="34" charset="0"/>
                          <a:cs typeface="Segoe UI" panose="020B0502040204020203" pitchFamily="34" charset="0"/>
                        </a:rPr>
                        <a:t>P4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Embalse San Rafael – Río Teusacá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4.94445</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-74.001724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1484927736"/>
                  </a:ext>
                </a:extLst>
              </a:tr>
              <a:tr h="283016">
                <a:tc>
                  <a:txBody>
                    <a:bodyPr/>
                    <a:lstStyle/>
                    <a:p>
                      <a:pPr algn="ctr"/>
                      <a:r>
                        <a:rPr lang="es-CO" sz="1800" b="0">
                          <a:effectLst/>
                          <a:latin typeface="Segoe UI" panose="020B0502040204020203" pitchFamily="34" charset="0"/>
                          <a:cs typeface="Segoe UI" panose="020B0502040204020203" pitchFamily="34" charset="0"/>
                        </a:rPr>
                        <a:t>P5</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Embalse Chisacá y Embalse La Regadera - Río Tunjuelo en Avda. Cra. 80</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4.611141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-74.178393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4291815134"/>
                  </a:ext>
                </a:extLst>
              </a:tr>
              <a:tr h="283016">
                <a:tc>
                  <a:txBody>
                    <a:bodyPr/>
                    <a:lstStyle/>
                    <a:p>
                      <a:pPr algn="ctr"/>
                      <a:r>
                        <a:rPr lang="es-CO" sz="1800" b="0">
                          <a:effectLst/>
                          <a:latin typeface="Segoe UI" panose="020B0502040204020203" pitchFamily="34" charset="0"/>
                          <a:cs typeface="Segoe UI" panose="020B0502040204020203" pitchFamily="34" charset="0"/>
                        </a:rPr>
                        <a:t>P6</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Embalse Chisacá y Embalse La Regadera - Río Tunjuelo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4.628419</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-74.222313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1262706165"/>
                  </a:ext>
                </a:extLst>
              </a:tr>
              <a:tr h="144960">
                <a:tc>
                  <a:txBody>
                    <a:bodyPr/>
                    <a:lstStyle/>
                    <a:p>
                      <a:pPr algn="ctr"/>
                      <a:r>
                        <a:rPr lang="es-CO" sz="1800" b="0">
                          <a:effectLst/>
                          <a:latin typeface="Segoe UI" panose="020B0502040204020203" pitchFamily="34" charset="0"/>
                          <a:cs typeface="Segoe UI" panose="020B0502040204020203" pitchFamily="34" charset="0"/>
                        </a:rPr>
                        <a:t>P7</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Río Bogotá en confluencia con descarga Embalse del Muña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4.543543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-74.263676</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3792931057"/>
                  </a:ext>
                </a:extLst>
              </a:tr>
              <a:tr h="144960">
                <a:tc>
                  <a:txBody>
                    <a:bodyPr/>
                    <a:lstStyle/>
                    <a:p>
                      <a:pPr algn="ctr"/>
                      <a:r>
                        <a:rPr lang="es-CO" sz="1800" b="0">
                          <a:effectLst/>
                          <a:latin typeface="Segoe UI" panose="020B0502040204020203" pitchFamily="34" charset="0"/>
                          <a:cs typeface="Segoe UI" panose="020B0502040204020203" pitchFamily="34" charset="0"/>
                        </a:rPr>
                        <a:t>P8</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Canal Guaymaral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4.83298</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-74.043922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1436913695"/>
                  </a:ext>
                </a:extLst>
              </a:tr>
              <a:tr h="144960">
                <a:tc>
                  <a:txBody>
                    <a:bodyPr/>
                    <a:lstStyle/>
                    <a:p>
                      <a:pPr algn="ctr"/>
                      <a:r>
                        <a:rPr lang="es-CO" sz="1800" b="0">
                          <a:effectLst/>
                          <a:latin typeface="Segoe UI" panose="020B0502040204020203" pitchFamily="34" charset="0"/>
                          <a:cs typeface="Segoe UI" panose="020B0502040204020203" pitchFamily="34" charset="0"/>
                        </a:rPr>
                        <a:t>P9</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Río Frío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4.838206</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-74.079252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2887163637"/>
                  </a:ext>
                </a:extLst>
              </a:tr>
              <a:tr h="144960">
                <a:tc>
                  <a:txBody>
                    <a:bodyPr/>
                    <a:lstStyle/>
                    <a:p>
                      <a:pPr algn="ctr"/>
                      <a:r>
                        <a:rPr lang="es-CO" sz="1800" b="0">
                          <a:effectLst/>
                          <a:latin typeface="Segoe UI" panose="020B0502040204020203" pitchFamily="34" charset="0"/>
                          <a:cs typeface="Segoe UI" panose="020B0502040204020203" pitchFamily="34" charset="0"/>
                        </a:rPr>
                        <a:t>P10</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Humedal Juan Amarillo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4.738227</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-74.127364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1638011045"/>
                  </a:ext>
                </a:extLst>
              </a:tr>
              <a:tr h="144960">
                <a:tc>
                  <a:txBody>
                    <a:bodyPr/>
                    <a:lstStyle/>
                    <a:p>
                      <a:pPr algn="ctr"/>
                      <a:r>
                        <a:rPr lang="es-CO" sz="1800" b="0">
                          <a:effectLst/>
                          <a:latin typeface="Segoe UI" panose="020B0502040204020203" pitchFamily="34" charset="0"/>
                          <a:cs typeface="Segoe UI" panose="020B0502040204020203" pitchFamily="34" charset="0"/>
                        </a:rPr>
                        <a:t>P11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Río Fucha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4.661431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-74.157992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2793441286"/>
                  </a:ext>
                </a:extLst>
              </a:tr>
              <a:tr h="144960">
                <a:tc>
                  <a:txBody>
                    <a:bodyPr/>
                    <a:lstStyle/>
                    <a:p>
                      <a:pPr algn="ctr"/>
                      <a:r>
                        <a:rPr lang="es-CO" sz="1800" b="0">
                          <a:effectLst/>
                          <a:latin typeface="Segoe UI" panose="020B0502040204020203" pitchFamily="34" charset="0"/>
                          <a:cs typeface="Segoe UI" panose="020B0502040204020203" pitchFamily="34" charset="0"/>
                        </a:rPr>
                        <a:t>P12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dirty="0">
                          <a:effectLst/>
                          <a:latin typeface="Segoe UI" panose="020B0502040204020203" pitchFamily="34" charset="0"/>
                          <a:cs typeface="Segoe UI" panose="020B0502040204020203" pitchFamily="34" charset="0"/>
                        </a:rPr>
                        <a:t>Canal Cundinamarca Norte con Canal Tintal II</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4.647736</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dirty="0">
                          <a:effectLst/>
                          <a:latin typeface="Segoe UI" panose="020B0502040204020203" pitchFamily="34" charset="0"/>
                          <a:cs typeface="Segoe UI" panose="020B0502040204020203" pitchFamily="34" charset="0"/>
                        </a:rPr>
                        <a:t>-74.1816</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758385249"/>
                  </a:ext>
                </a:extLst>
              </a:tr>
            </a:tbl>
          </a:graphicData>
        </a:graphic>
      </p:graphicFrame>
    </p:spTree>
    <p:extLst>
      <p:ext uri="{BB962C8B-B14F-4D97-AF65-F5344CB8AC3E}">
        <p14:creationId xmlns:p14="http://schemas.microsoft.com/office/powerpoint/2010/main" val="1452373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3F1ED-5CFA-6FAB-15E2-ADCEFD74D0BA}"/>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2DEF05FE-92ED-1114-65E9-E1FB5267C0B8}"/>
              </a:ext>
            </a:extLst>
          </p:cNvPr>
          <p:cNvSpPr>
            <a:spLocks noGrp="1"/>
          </p:cNvSpPr>
          <p:nvPr>
            <p:ph type="title"/>
          </p:nvPr>
        </p:nvSpPr>
        <p:spPr>
          <a:xfrm>
            <a:off x="1778793" y="3053029"/>
            <a:ext cx="8634413" cy="751942"/>
          </a:xfrm>
        </p:spPr>
        <p:txBody>
          <a:bodyPr anchor="ctr" anchorCtr="0">
            <a:noAutofit/>
          </a:bodyPr>
          <a:lstStyle/>
          <a:p>
            <a:pPr algn="ctr"/>
            <a:r>
              <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Extensión y profundidad de la inundación</a:t>
            </a:r>
          </a:p>
        </p:txBody>
      </p:sp>
    </p:spTree>
    <p:extLst>
      <p:ext uri="{BB962C8B-B14F-4D97-AF65-F5344CB8AC3E}">
        <p14:creationId xmlns:p14="http://schemas.microsoft.com/office/powerpoint/2010/main" val="997353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FF3B087-F897-3628-7511-50E0E99CCE2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D53CC04-00A4-5366-C399-C251569D14A5}"/>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pic>
        <p:nvPicPr>
          <p:cNvPr id="8" name="Picture 7" descr="A map of a mountain with blue water&#10;&#10;Description automatically generated">
            <a:extLst>
              <a:ext uri="{FF2B5EF4-FFF2-40B4-BE49-F238E27FC236}">
                <a16:creationId xmlns:a16="http://schemas.microsoft.com/office/drawing/2014/main" id="{6273C8DE-9D10-460B-EE08-841AD0CF4A1F}"/>
              </a:ext>
            </a:extLst>
          </p:cNvPr>
          <p:cNvPicPr>
            <a:picLocks noChangeAspect="1"/>
          </p:cNvPicPr>
          <p:nvPr/>
        </p:nvPicPr>
        <p:blipFill>
          <a:blip r:embed="rId3"/>
          <a:stretch>
            <a:fillRect/>
          </a:stretch>
        </p:blipFill>
        <p:spPr>
          <a:xfrm>
            <a:off x="2643175" y="0"/>
            <a:ext cx="9548825" cy="6858000"/>
          </a:xfrm>
          <a:prstGeom prst="rect">
            <a:avLst/>
          </a:prstGeom>
        </p:spPr>
      </p:pic>
      <p:sp>
        <p:nvSpPr>
          <p:cNvPr id="9" name="Title 1">
            <a:extLst>
              <a:ext uri="{FF2B5EF4-FFF2-40B4-BE49-F238E27FC236}">
                <a16:creationId xmlns:a16="http://schemas.microsoft.com/office/drawing/2014/main" id="{C3E9F1D6-EC58-89D5-A460-BBB86E8AD23C}"/>
              </a:ext>
            </a:extLst>
          </p:cNvPr>
          <p:cNvSpPr>
            <a:spLocks noGrp="1"/>
          </p:cNvSpPr>
          <p:nvPr>
            <p:ph type="title"/>
          </p:nvPr>
        </p:nvSpPr>
        <p:spPr>
          <a:xfrm>
            <a:off x="404811" y="690563"/>
            <a:ext cx="5862639" cy="1619251"/>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El mapa de la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zona inundable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tiene una extensión de 831.65 km², con respecto al área total de la cuenca (5925.89 km²), corresponde al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14.04% de su superficie</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endParaRPr lang="es-CO" sz="2400" dirty="0">
              <a:solidFill>
                <a:schemeClr val="bg1">
                  <a:lumMod val="25000"/>
                </a:schemeClr>
              </a:solidFill>
            </a:endParaRPr>
          </a:p>
        </p:txBody>
      </p:sp>
    </p:spTree>
    <p:extLst>
      <p:ext uri="{BB962C8B-B14F-4D97-AF65-F5344CB8AC3E}">
        <p14:creationId xmlns:p14="http://schemas.microsoft.com/office/powerpoint/2010/main" val="1378889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D1C3372-AE45-41EB-E99F-10F41D183B3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8D329DC-FEA4-587E-6FD3-7F19630341FA}"/>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100BFCB9-A6DE-D272-FFB1-DB0B41F94D04}"/>
              </a:ext>
            </a:extLst>
          </p:cNvPr>
          <p:cNvSpPr>
            <a:spLocks noGrp="1"/>
          </p:cNvSpPr>
          <p:nvPr>
            <p:ph type="title"/>
          </p:nvPr>
        </p:nvSpPr>
        <p:spPr>
          <a:xfrm>
            <a:off x="343405" y="90485"/>
            <a:ext cx="11505188" cy="1452562"/>
          </a:xfrm>
          <a:noFill/>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 pudo observar que una vez se desarrolla completamente el flujo de descarga súbita de cada embalse y este llega y fluye lateralmente por la planicie de la llanura de inundación, puede alcanzar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frentes de onda u olas de hasta 10 o más metros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altura en algunas zonas.</a:t>
            </a:r>
            <a:endParaRPr lang="es-CO" sz="2400" dirty="0">
              <a:solidFill>
                <a:schemeClr val="bg1">
                  <a:lumMod val="25000"/>
                </a:schemeClr>
              </a:solidFill>
            </a:endParaRPr>
          </a:p>
        </p:txBody>
      </p:sp>
      <p:pic>
        <p:nvPicPr>
          <p:cNvPr id="4" name="Picture 3" descr="A graph of different colored lines&#10;&#10;Description automatically generated">
            <a:extLst>
              <a:ext uri="{FF2B5EF4-FFF2-40B4-BE49-F238E27FC236}">
                <a16:creationId xmlns:a16="http://schemas.microsoft.com/office/drawing/2014/main" id="{3F4E0A95-A9C1-6B44-53A1-75E5494866B2}"/>
              </a:ext>
            </a:extLst>
          </p:cNvPr>
          <p:cNvPicPr>
            <a:picLocks noChangeAspect="1"/>
          </p:cNvPicPr>
          <p:nvPr/>
        </p:nvPicPr>
        <p:blipFill>
          <a:blip r:embed="rId3"/>
          <a:stretch>
            <a:fillRect/>
          </a:stretch>
        </p:blipFill>
        <p:spPr>
          <a:xfrm>
            <a:off x="2135999" y="1543047"/>
            <a:ext cx="7920000" cy="5278871"/>
          </a:xfrm>
          <a:prstGeom prst="rect">
            <a:avLst/>
          </a:prstGeom>
        </p:spPr>
      </p:pic>
    </p:spTree>
    <p:extLst>
      <p:ext uri="{BB962C8B-B14F-4D97-AF65-F5344CB8AC3E}">
        <p14:creationId xmlns:p14="http://schemas.microsoft.com/office/powerpoint/2010/main" val="2800266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08B3-3502-03DB-1AE5-6C08D3CD6A2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4DAC0B0-9C97-9B0B-003C-FAE41F73F97C}"/>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659A20F3-07A6-B115-1D8A-CD9866BF5AEB}"/>
              </a:ext>
            </a:extLst>
          </p:cNvPr>
          <p:cNvSpPr>
            <a:spLocks noGrp="1"/>
          </p:cNvSpPr>
          <p:nvPr>
            <p:ph type="title"/>
          </p:nvPr>
        </p:nvSpPr>
        <p:spPr>
          <a:xfrm>
            <a:off x="404811" y="1866899"/>
            <a:ext cx="5272089" cy="3124201"/>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Las descargas súbitas y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flujos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drenados del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Embalse San Rafael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encuentran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las que vienen del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Embalse de </a:t>
            </a:r>
            <a:r>
              <a:rPr lang="es-CO" sz="2400" b="1"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Tominé</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justo en la zona de llanura baja y cerca de la cabecera municipal del Municipio de Sopó. El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flujo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su desplazamiento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gobernado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durante algunas horas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por</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las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descargas del </a:t>
            </a:r>
            <a:r>
              <a:rPr lang="es-CO" sz="2400" b="1"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Tominé</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pic>
        <p:nvPicPr>
          <p:cNvPr id="4" name="Picture 3" descr="A map of a river&#10;&#10;Description automatically generated">
            <a:extLst>
              <a:ext uri="{FF2B5EF4-FFF2-40B4-BE49-F238E27FC236}">
                <a16:creationId xmlns:a16="http://schemas.microsoft.com/office/drawing/2014/main" id="{4AC6EAD6-C816-9AB7-DF46-C06C80096FFD}"/>
              </a:ext>
            </a:extLst>
          </p:cNvPr>
          <p:cNvPicPr>
            <a:picLocks noChangeAspect="1"/>
          </p:cNvPicPr>
          <p:nvPr/>
        </p:nvPicPr>
        <p:blipFill>
          <a:blip r:embed="rId3"/>
          <a:stretch>
            <a:fillRect/>
          </a:stretch>
        </p:blipFill>
        <p:spPr>
          <a:xfrm>
            <a:off x="6299258" y="0"/>
            <a:ext cx="5892742" cy="6858000"/>
          </a:xfrm>
          <a:prstGeom prst="rect">
            <a:avLst/>
          </a:prstGeom>
          <a:ln>
            <a:noFill/>
          </a:ln>
        </p:spPr>
      </p:pic>
    </p:spTree>
    <p:extLst>
      <p:ext uri="{BB962C8B-B14F-4D97-AF65-F5344CB8AC3E}">
        <p14:creationId xmlns:p14="http://schemas.microsoft.com/office/powerpoint/2010/main" val="3630988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48D1B-F7EC-26E4-009B-DAD8994B026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E8D3A63-15F9-DFDC-DF83-9463C2AA961F}"/>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8FF3D5FC-4F80-A05B-23D5-B71375159FEF}"/>
              </a:ext>
            </a:extLst>
          </p:cNvPr>
          <p:cNvSpPr>
            <a:spLocks noGrp="1"/>
          </p:cNvSpPr>
          <p:nvPr>
            <p:ph type="title"/>
          </p:nvPr>
        </p:nvSpPr>
        <p:spPr>
          <a:xfrm>
            <a:off x="404811" y="1095375"/>
            <a:ext cx="5272089" cy="4467225"/>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Todo el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flujo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proveniente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desde los embalses del norte y este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Tominé</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Neusa</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Sisga</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San Rafael), ingresa a Bogotá por la garganta que genera el sistema montañoso del Río Bogotá y Río Frío. Al llegar al área urbana, este se bifurca por la formación de los Cerros de Suba, y parte se descarga en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contraflujo por el canal Guaymaral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hasta que el frente de onda pasa, luego, el sentido del flujo se invierte hacia el Río Bogotá hasta drenar la inundación producida.</a:t>
            </a:r>
            <a:endParaRPr lang="es-CO" sz="2400" dirty="0">
              <a:solidFill>
                <a:schemeClr val="bg1">
                  <a:lumMod val="25000"/>
                </a:schemeClr>
              </a:solidFill>
            </a:endParaRPr>
          </a:p>
        </p:txBody>
      </p:sp>
      <p:pic>
        <p:nvPicPr>
          <p:cNvPr id="5" name="Picture 4" descr="A map of a river&#10;&#10;Description automatically generated">
            <a:extLst>
              <a:ext uri="{FF2B5EF4-FFF2-40B4-BE49-F238E27FC236}">
                <a16:creationId xmlns:a16="http://schemas.microsoft.com/office/drawing/2014/main" id="{1A0272BC-ED84-8477-E90F-8539F02A9FC0}"/>
              </a:ext>
            </a:extLst>
          </p:cNvPr>
          <p:cNvPicPr>
            <a:picLocks noChangeAspect="1"/>
          </p:cNvPicPr>
          <p:nvPr/>
        </p:nvPicPr>
        <p:blipFill>
          <a:blip r:embed="rId3"/>
          <a:stretch>
            <a:fillRect/>
          </a:stretch>
        </p:blipFill>
        <p:spPr>
          <a:xfrm>
            <a:off x="6236983" y="0"/>
            <a:ext cx="5955017" cy="6858000"/>
          </a:xfrm>
          <a:prstGeom prst="rect">
            <a:avLst/>
          </a:prstGeom>
          <a:ln>
            <a:noFill/>
          </a:ln>
        </p:spPr>
      </p:pic>
    </p:spTree>
    <p:extLst>
      <p:ext uri="{BB962C8B-B14F-4D97-AF65-F5344CB8AC3E}">
        <p14:creationId xmlns:p14="http://schemas.microsoft.com/office/powerpoint/2010/main" val="2077577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DE9CF-12ED-852B-059E-9F9982BA29E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E84E975-4588-091F-7FBE-10391CDCC373}"/>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8BF5565F-6D09-93AF-5D9F-4FDD5E846250}"/>
              </a:ext>
            </a:extLst>
          </p:cNvPr>
          <p:cNvSpPr>
            <a:spLocks noGrp="1"/>
          </p:cNvSpPr>
          <p:nvPr>
            <p:ph type="title"/>
          </p:nvPr>
        </p:nvSpPr>
        <p:spPr>
          <a:xfrm>
            <a:off x="361949" y="2216943"/>
            <a:ext cx="5481639" cy="2424113"/>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flujo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descarga proveniente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desde</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los embalses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Chisacá y La Regadera</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es drenado o amortiguado en la llanura, antes de que los flujos provenientes del sistema norte y este ingresan o se desplacen por el área urbana de Bogotá. </a:t>
            </a:r>
            <a:endParaRPr lang="es-CO" sz="2400" dirty="0">
              <a:solidFill>
                <a:schemeClr val="bg1">
                  <a:lumMod val="25000"/>
                </a:schemeClr>
              </a:solidFill>
            </a:endParaRPr>
          </a:p>
        </p:txBody>
      </p:sp>
      <p:pic>
        <p:nvPicPr>
          <p:cNvPr id="4" name="Picture 3" descr="A map of a river&#10;&#10;Description automatically generated">
            <a:extLst>
              <a:ext uri="{FF2B5EF4-FFF2-40B4-BE49-F238E27FC236}">
                <a16:creationId xmlns:a16="http://schemas.microsoft.com/office/drawing/2014/main" id="{A15E0691-AB40-3F4B-D4C0-F3AAE3840F4C}"/>
              </a:ext>
            </a:extLst>
          </p:cNvPr>
          <p:cNvPicPr>
            <a:picLocks noChangeAspect="1"/>
          </p:cNvPicPr>
          <p:nvPr/>
        </p:nvPicPr>
        <p:blipFill>
          <a:blip r:embed="rId3"/>
          <a:stretch>
            <a:fillRect/>
          </a:stretch>
        </p:blipFill>
        <p:spPr>
          <a:xfrm>
            <a:off x="6229199" y="-1"/>
            <a:ext cx="5962801" cy="6858000"/>
          </a:xfrm>
          <a:prstGeom prst="rect">
            <a:avLst/>
          </a:prstGeom>
          <a:ln w="57150">
            <a:noFill/>
          </a:ln>
        </p:spPr>
      </p:pic>
    </p:spTree>
    <p:extLst>
      <p:ext uri="{BB962C8B-B14F-4D97-AF65-F5344CB8AC3E}">
        <p14:creationId xmlns:p14="http://schemas.microsoft.com/office/powerpoint/2010/main" val="2284769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CD769-E120-0BFD-C3B7-DB7E732F971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DEF95D4-7C43-7228-1E60-D854B495AAA2}"/>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6B4CE3A9-2FA7-AAC9-CB1D-C3C2579630A8}"/>
              </a:ext>
            </a:extLst>
          </p:cNvPr>
          <p:cNvSpPr>
            <a:spLocks noGrp="1"/>
          </p:cNvSpPr>
          <p:nvPr>
            <p:ph type="title"/>
          </p:nvPr>
        </p:nvSpPr>
        <p:spPr>
          <a:xfrm>
            <a:off x="361949" y="1376362"/>
            <a:ext cx="5481639" cy="3624263"/>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Luego de la inundación, gran parte de los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flujos de excesos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que se descargan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sobre los humedales y canales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la ciudad de Bogotá,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son drenados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hasta volver casi a su estado regular. </a:t>
            </a: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Sin embargo, la zona de descarga del embalse del Muña hasta el Santo del Tequendama no dispone actualmente de información </a:t>
            </a:r>
            <a:r>
              <a:rPr lang="es-CO" sz="1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Lidar</a:t>
            </a: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alta precisión, para poder simular completamente la descarga y vaciado de la llanura inundable remanente</a:t>
            </a:r>
            <a:endParaRPr lang="es-CO" sz="1800" dirty="0">
              <a:solidFill>
                <a:schemeClr val="bg1">
                  <a:lumMod val="25000"/>
                </a:schemeClr>
              </a:solidFill>
            </a:endParaRPr>
          </a:p>
        </p:txBody>
      </p:sp>
      <p:pic>
        <p:nvPicPr>
          <p:cNvPr id="5" name="Picture 4" descr="A map of water with blue and white text&#10;&#10;Description automatically generated">
            <a:extLst>
              <a:ext uri="{FF2B5EF4-FFF2-40B4-BE49-F238E27FC236}">
                <a16:creationId xmlns:a16="http://schemas.microsoft.com/office/drawing/2014/main" id="{0CC6ACA4-6E46-1267-A4DD-C1AA9BFB7ADF}"/>
              </a:ext>
            </a:extLst>
          </p:cNvPr>
          <p:cNvPicPr>
            <a:picLocks noChangeAspect="1"/>
          </p:cNvPicPr>
          <p:nvPr/>
        </p:nvPicPr>
        <p:blipFill>
          <a:blip r:embed="rId3"/>
          <a:stretch>
            <a:fillRect/>
          </a:stretch>
        </p:blipFill>
        <p:spPr>
          <a:xfrm>
            <a:off x="6229199" y="-1"/>
            <a:ext cx="5962801" cy="6858000"/>
          </a:xfrm>
          <a:prstGeom prst="rect">
            <a:avLst/>
          </a:prstGeom>
        </p:spPr>
      </p:pic>
    </p:spTree>
    <p:extLst>
      <p:ext uri="{BB962C8B-B14F-4D97-AF65-F5344CB8AC3E}">
        <p14:creationId xmlns:p14="http://schemas.microsoft.com/office/powerpoint/2010/main" val="235344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4B04D-4B26-26CE-8739-52808A98D5AF}"/>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3296F663-BBE0-D713-86DA-3C909BCBDC1C}"/>
              </a:ext>
            </a:extLst>
          </p:cNvPr>
          <p:cNvSpPr>
            <a:spLocks noGrp="1"/>
          </p:cNvSpPr>
          <p:nvPr>
            <p:ph type="title"/>
          </p:nvPr>
        </p:nvSpPr>
        <p:spPr>
          <a:xfrm>
            <a:off x="1778793" y="3053029"/>
            <a:ext cx="8634413" cy="751942"/>
          </a:xfrm>
        </p:spPr>
        <p:txBody>
          <a:bodyPr anchor="ctr" anchorCtr="0">
            <a:noAutofit/>
          </a:bodyPr>
          <a:lstStyle/>
          <a:p>
            <a:pPr algn="ctr"/>
            <a:r>
              <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Velocidad máxima del flujo</a:t>
            </a:r>
          </a:p>
        </p:txBody>
      </p:sp>
    </p:spTree>
    <p:extLst>
      <p:ext uri="{BB962C8B-B14F-4D97-AF65-F5344CB8AC3E}">
        <p14:creationId xmlns:p14="http://schemas.microsoft.com/office/powerpoint/2010/main" val="3074245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6BAC8E9-CD22-ED16-9AA3-18A95DEA954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EA04DA0-2A16-24B9-5C1E-39235C620B22}"/>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pic>
        <p:nvPicPr>
          <p:cNvPr id="4" name="Picture 3" descr="A map of a mountain with different colored areas&#10;&#10;Description automatically generated">
            <a:extLst>
              <a:ext uri="{FF2B5EF4-FFF2-40B4-BE49-F238E27FC236}">
                <a16:creationId xmlns:a16="http://schemas.microsoft.com/office/drawing/2014/main" id="{E8DAAD45-672F-38CF-3342-B45A3435942E}"/>
              </a:ext>
            </a:extLst>
          </p:cNvPr>
          <p:cNvPicPr>
            <a:picLocks noChangeAspect="1"/>
          </p:cNvPicPr>
          <p:nvPr/>
        </p:nvPicPr>
        <p:blipFill>
          <a:blip r:embed="rId3"/>
          <a:stretch>
            <a:fillRect/>
          </a:stretch>
        </p:blipFill>
        <p:spPr>
          <a:xfrm>
            <a:off x="2601427" y="0"/>
            <a:ext cx="9590573" cy="6858000"/>
          </a:xfrm>
          <a:prstGeom prst="rect">
            <a:avLst/>
          </a:prstGeom>
        </p:spPr>
      </p:pic>
      <p:sp>
        <p:nvSpPr>
          <p:cNvPr id="9" name="Title 1">
            <a:extLst>
              <a:ext uri="{FF2B5EF4-FFF2-40B4-BE49-F238E27FC236}">
                <a16:creationId xmlns:a16="http://schemas.microsoft.com/office/drawing/2014/main" id="{52498DD6-0B25-BD15-0230-2F3F0FF28FB4}"/>
              </a:ext>
            </a:extLst>
          </p:cNvPr>
          <p:cNvSpPr>
            <a:spLocks noGrp="1"/>
          </p:cNvSpPr>
          <p:nvPr>
            <p:ph type="title"/>
          </p:nvPr>
        </p:nvSpPr>
        <p:spPr>
          <a:xfrm>
            <a:off x="404811" y="690563"/>
            <a:ext cx="5862639" cy="1152525"/>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Los resultados generales obtenidos de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velocidades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 los puntos de análisis definidos oscilan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entre 0.001 y 5 m/s.</a:t>
            </a:r>
            <a:endParaRPr lang="es-CO" sz="2400" b="1" dirty="0">
              <a:solidFill>
                <a:schemeClr val="bg1">
                  <a:lumMod val="25000"/>
                </a:schemeClr>
              </a:solidFill>
            </a:endParaRPr>
          </a:p>
        </p:txBody>
      </p:sp>
    </p:spTree>
    <p:extLst>
      <p:ext uri="{BB962C8B-B14F-4D97-AF65-F5344CB8AC3E}">
        <p14:creationId xmlns:p14="http://schemas.microsoft.com/office/powerpoint/2010/main" val="1978413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0EB4F-12E9-5DA0-B02D-172F42142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0192A-8658-7C0E-8CD0-0AC538001D58}"/>
              </a:ext>
            </a:extLst>
          </p:cNvPr>
          <p:cNvSpPr>
            <a:spLocks noGrp="1"/>
          </p:cNvSpPr>
          <p:nvPr>
            <p:ph type="title"/>
          </p:nvPr>
        </p:nvSpPr>
        <p:spPr>
          <a:xfrm>
            <a:off x="876300" y="1258490"/>
            <a:ext cx="10439400" cy="434101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Por su localización geográfica en llanura, en esta investigación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no se consideran los Embalses de Aposentos, Muña y humedales de Bogotá como elementos generadores de riesgo</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razón por la cual, no se incluyen en la modelación de descarga súbita y son solo utilizados como cuerpos de amortiguación de crecientes.</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el embalse seco de Cantarrana, no se han incluido descargas súbitas directas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lo anterior debido a que es utilizado solo para atenuación de las crecientes provenientes de la parte alta del Río Tunjuelo y desde los embalses Chisacá y La Regadera, los cuales sí incluyen hidrogramas de descarga.</a:t>
            </a:r>
            <a:endParaRPr lang="es-CO" sz="2800" dirty="0">
              <a:solidFill>
                <a:schemeClr val="bg1">
                  <a:lumMod val="25000"/>
                </a:schemeClr>
              </a:solidFill>
            </a:endParaRPr>
          </a:p>
        </p:txBody>
      </p:sp>
    </p:spTree>
    <p:extLst>
      <p:ext uri="{BB962C8B-B14F-4D97-AF65-F5344CB8AC3E}">
        <p14:creationId xmlns:p14="http://schemas.microsoft.com/office/powerpoint/2010/main" val="3153637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B5693C3-8DB0-6C39-0433-0B24DAC7E9B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493CC93-51FA-8283-A5C7-6AD8F55A81CB}"/>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72A7355F-49AA-B24C-D2E3-A8F7C213EE94}"/>
              </a:ext>
            </a:extLst>
          </p:cNvPr>
          <p:cNvSpPr>
            <a:spLocks noGrp="1"/>
          </p:cNvSpPr>
          <p:nvPr>
            <p:ph type="title"/>
          </p:nvPr>
        </p:nvSpPr>
        <p:spPr>
          <a:xfrm>
            <a:off x="714626" y="290514"/>
            <a:ext cx="10762745" cy="847723"/>
          </a:xfrm>
          <a:noFill/>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puede identificar que en varias de las localizaciones y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luego de que el frente de onda es descargado</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las velocidades oscilan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entre 0.04 y 0.12 m/s</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pic>
        <p:nvPicPr>
          <p:cNvPr id="5" name="Picture 4" descr="A graph of different colored lines&#10;&#10;Description automatically generated">
            <a:extLst>
              <a:ext uri="{FF2B5EF4-FFF2-40B4-BE49-F238E27FC236}">
                <a16:creationId xmlns:a16="http://schemas.microsoft.com/office/drawing/2014/main" id="{89C50CE2-834C-8A8C-6F9F-8E0124ACE21B}"/>
              </a:ext>
            </a:extLst>
          </p:cNvPr>
          <p:cNvPicPr>
            <a:picLocks noChangeAspect="1"/>
          </p:cNvPicPr>
          <p:nvPr/>
        </p:nvPicPr>
        <p:blipFill>
          <a:blip r:embed="rId3"/>
          <a:stretch>
            <a:fillRect/>
          </a:stretch>
        </p:blipFill>
        <p:spPr>
          <a:xfrm>
            <a:off x="2135999" y="1423337"/>
            <a:ext cx="7920000" cy="5282257"/>
          </a:xfrm>
          <a:prstGeom prst="rect">
            <a:avLst/>
          </a:prstGeom>
        </p:spPr>
      </p:pic>
    </p:spTree>
    <p:extLst>
      <p:ext uri="{BB962C8B-B14F-4D97-AF65-F5344CB8AC3E}">
        <p14:creationId xmlns:p14="http://schemas.microsoft.com/office/powerpoint/2010/main" val="3665004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F49FB-FD01-B897-9483-7C60A4C31FF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D453A06-3B36-B6AF-0C70-C1E8C401B656}"/>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0E90A3B3-6F28-210A-AC93-3F10E89347FD}"/>
              </a:ext>
            </a:extLst>
          </p:cNvPr>
          <p:cNvSpPr>
            <a:spLocks noGrp="1"/>
          </p:cNvSpPr>
          <p:nvPr>
            <p:ph type="title"/>
          </p:nvPr>
        </p:nvSpPr>
        <p:spPr>
          <a:xfrm>
            <a:off x="385764" y="157164"/>
            <a:ext cx="11644312" cy="1643060"/>
          </a:xfrm>
          <a:noFill/>
        </p:spPr>
        <p:txBody>
          <a:bodyPr anchor="t" anchorCtr="0">
            <a:noAutofit/>
          </a:bodyPr>
          <a:lstStyle/>
          <a:p>
            <a:pPr algn="ct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ha podido observar que los </a:t>
            </a:r>
            <a:r>
              <a:rPr lang="es-CO" sz="22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frentes de onda </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 las descargas provenientes del Embalse del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Neusa</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las combinadas provenientes de los Embalses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Tominé</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Sisga</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se desplazan </a:t>
            </a:r>
            <a:r>
              <a:rPr lang="es-CO" sz="22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 velocidades similares</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hasta encontrarse cerca al Embalse de Aposentos en el Municipio de Sopó, esto a pesar de que la llanura inundable del Río Bogotá es más amplia en el corredor de descarga del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Tominé</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que los volúmenes descargados son mayores. </a:t>
            </a:r>
            <a:endParaRPr lang="es-CO" sz="2200" dirty="0">
              <a:solidFill>
                <a:schemeClr val="bg1">
                  <a:lumMod val="25000"/>
                </a:schemeClr>
              </a:solidFill>
            </a:endParaRPr>
          </a:p>
        </p:txBody>
      </p:sp>
      <p:pic>
        <p:nvPicPr>
          <p:cNvPr id="4" name="Picture 3" descr="A screenshot of a computer generated map&#10;&#10;Description automatically generated">
            <a:extLst>
              <a:ext uri="{FF2B5EF4-FFF2-40B4-BE49-F238E27FC236}">
                <a16:creationId xmlns:a16="http://schemas.microsoft.com/office/drawing/2014/main" id="{BEBF3D6C-FFF1-B7D8-1BC8-E3615219701E}"/>
              </a:ext>
            </a:extLst>
          </p:cNvPr>
          <p:cNvPicPr>
            <a:picLocks noChangeAspect="1"/>
          </p:cNvPicPr>
          <p:nvPr/>
        </p:nvPicPr>
        <p:blipFill>
          <a:blip r:embed="rId3"/>
          <a:srcRect t="19432" r="28" b="1"/>
          <a:stretch/>
        </p:blipFill>
        <p:spPr>
          <a:xfrm>
            <a:off x="1883629" y="1871662"/>
            <a:ext cx="8422421" cy="4829174"/>
          </a:xfrm>
          <a:prstGeom prst="rect">
            <a:avLst/>
          </a:prstGeom>
          <a:ln>
            <a:solidFill>
              <a:schemeClr val="bg1">
                <a:lumMod val="10000"/>
              </a:schemeClr>
            </a:solidFill>
          </a:ln>
        </p:spPr>
      </p:pic>
    </p:spTree>
    <p:extLst>
      <p:ext uri="{BB962C8B-B14F-4D97-AF65-F5344CB8AC3E}">
        <p14:creationId xmlns:p14="http://schemas.microsoft.com/office/powerpoint/2010/main" val="1313305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81E14-3BD4-B111-8616-3A4FAD448BD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233F18E-691B-B9E7-F324-B063F1F9E560}"/>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3F0C3650-8185-705E-2F8F-76A1A7330EA4}"/>
              </a:ext>
            </a:extLst>
          </p:cNvPr>
          <p:cNvSpPr>
            <a:spLocks noGrp="1"/>
          </p:cNvSpPr>
          <p:nvPr>
            <p:ph type="title"/>
          </p:nvPr>
        </p:nvSpPr>
        <p:spPr>
          <a:xfrm>
            <a:off x="385764" y="157164"/>
            <a:ext cx="11644312" cy="1643060"/>
          </a:xfrm>
          <a:noFill/>
        </p:spPr>
        <p:txBody>
          <a:bodyPr anchor="t" anchorCtr="0">
            <a:noAutofit/>
          </a:bodyPr>
          <a:lstStyle/>
          <a:p>
            <a:pPr algn="ct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ha podido observar que los </a:t>
            </a:r>
            <a:r>
              <a:rPr lang="es-CO" sz="22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frentes de onda </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 las descargas provenientes del Embalse del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Neusa</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las combinadas provenientes de los Embalses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Tominé</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Sisga</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se desplazan </a:t>
            </a:r>
            <a:r>
              <a:rPr lang="es-CO" sz="22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 velocidades similares</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hasta encontrarse cerca al Embalse de Aposentos en el Municipio de Sopó, esto a pesar de que la llanura inundable del Río Bogotá es más amplia en el corredor de descarga del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Tominé</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que los volúmenes descargados son mayores. </a:t>
            </a:r>
            <a:endParaRPr lang="es-CO" sz="2200" dirty="0">
              <a:solidFill>
                <a:schemeClr val="bg1">
                  <a:lumMod val="25000"/>
                </a:schemeClr>
              </a:solidFill>
            </a:endParaRPr>
          </a:p>
        </p:txBody>
      </p:sp>
      <p:pic>
        <p:nvPicPr>
          <p:cNvPr id="4" name="Picture 3" descr="A screenshot of a computer generated map&#10;&#10;Description automatically generated">
            <a:extLst>
              <a:ext uri="{FF2B5EF4-FFF2-40B4-BE49-F238E27FC236}">
                <a16:creationId xmlns:a16="http://schemas.microsoft.com/office/drawing/2014/main" id="{2F5C6643-B603-D5B6-EE52-6B1A942C104C}"/>
              </a:ext>
            </a:extLst>
          </p:cNvPr>
          <p:cNvPicPr>
            <a:picLocks noChangeAspect="1"/>
          </p:cNvPicPr>
          <p:nvPr/>
        </p:nvPicPr>
        <p:blipFill>
          <a:blip r:embed="rId3"/>
          <a:srcRect t="19432" r="28" b="1"/>
          <a:stretch/>
        </p:blipFill>
        <p:spPr>
          <a:xfrm>
            <a:off x="1883629" y="1871662"/>
            <a:ext cx="8422421" cy="4829174"/>
          </a:xfrm>
          <a:prstGeom prst="rect">
            <a:avLst/>
          </a:prstGeom>
          <a:ln>
            <a:solidFill>
              <a:schemeClr val="bg1">
                <a:lumMod val="10000"/>
              </a:schemeClr>
            </a:solidFill>
          </a:ln>
        </p:spPr>
      </p:pic>
    </p:spTree>
    <p:extLst>
      <p:ext uri="{BB962C8B-B14F-4D97-AF65-F5344CB8AC3E}">
        <p14:creationId xmlns:p14="http://schemas.microsoft.com/office/powerpoint/2010/main" val="225192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09C38-F584-D552-C7AE-E2263B5F70A7}"/>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D29608C6-1981-C7E7-BC18-7D9A83D6A867}"/>
              </a:ext>
            </a:extLst>
          </p:cNvPr>
          <p:cNvSpPr>
            <a:spLocks noGrp="1"/>
          </p:cNvSpPr>
          <p:nvPr>
            <p:ph type="title"/>
          </p:nvPr>
        </p:nvSpPr>
        <p:spPr>
          <a:xfrm>
            <a:off x="1778793" y="3053029"/>
            <a:ext cx="8634413" cy="751942"/>
          </a:xfrm>
        </p:spPr>
        <p:txBody>
          <a:bodyPr anchor="ctr" anchorCtr="0">
            <a:noAutofit/>
          </a:bodyPr>
          <a:lstStyle/>
          <a:p>
            <a:pPr algn="ctr"/>
            <a:r>
              <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Presión hidrostática del flujo</a:t>
            </a:r>
          </a:p>
        </p:txBody>
      </p:sp>
    </p:spTree>
    <p:extLst>
      <p:ext uri="{BB962C8B-B14F-4D97-AF65-F5344CB8AC3E}">
        <p14:creationId xmlns:p14="http://schemas.microsoft.com/office/powerpoint/2010/main" val="349474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CF29543-4BBC-7EF6-A578-8C9D93F563E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0191E95-331E-AE27-8DA7-2BCB40D1ECFD}"/>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pic>
        <p:nvPicPr>
          <p:cNvPr id="5" name="Picture 4" descr="A map of a mountain with different colored areas&#10;&#10;Description automatically generated">
            <a:extLst>
              <a:ext uri="{FF2B5EF4-FFF2-40B4-BE49-F238E27FC236}">
                <a16:creationId xmlns:a16="http://schemas.microsoft.com/office/drawing/2014/main" id="{0171E139-7D32-1541-A2D5-1A6A468980D1}"/>
              </a:ext>
            </a:extLst>
          </p:cNvPr>
          <p:cNvPicPr>
            <a:picLocks noChangeAspect="1"/>
          </p:cNvPicPr>
          <p:nvPr/>
        </p:nvPicPr>
        <p:blipFill>
          <a:blip r:embed="rId3"/>
          <a:stretch>
            <a:fillRect/>
          </a:stretch>
        </p:blipFill>
        <p:spPr>
          <a:xfrm>
            <a:off x="2756598" y="0"/>
            <a:ext cx="9435402" cy="6858000"/>
          </a:xfrm>
          <a:prstGeom prst="rect">
            <a:avLst/>
          </a:prstGeom>
        </p:spPr>
      </p:pic>
      <p:sp>
        <p:nvSpPr>
          <p:cNvPr id="9" name="Title 1">
            <a:extLst>
              <a:ext uri="{FF2B5EF4-FFF2-40B4-BE49-F238E27FC236}">
                <a16:creationId xmlns:a16="http://schemas.microsoft.com/office/drawing/2014/main" id="{87B5B44D-C6DE-D31D-DC45-D63C8B0EAEF1}"/>
              </a:ext>
            </a:extLst>
          </p:cNvPr>
          <p:cNvSpPr>
            <a:spLocks noGrp="1"/>
          </p:cNvSpPr>
          <p:nvPr>
            <p:ph type="title"/>
          </p:nvPr>
        </p:nvSpPr>
        <p:spPr>
          <a:xfrm>
            <a:off x="404811" y="690563"/>
            <a:ext cx="6672264" cy="1152525"/>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Los resultados generales obtenidos de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presión</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 los puntos de análisis definidos oscilan</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entre 0.01 y 1000 KN/m²</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400" b="1" dirty="0">
              <a:solidFill>
                <a:schemeClr val="bg1">
                  <a:lumMod val="25000"/>
                </a:schemeClr>
              </a:solidFill>
            </a:endParaRPr>
          </a:p>
        </p:txBody>
      </p:sp>
    </p:spTree>
    <p:extLst>
      <p:ext uri="{BB962C8B-B14F-4D97-AF65-F5344CB8AC3E}">
        <p14:creationId xmlns:p14="http://schemas.microsoft.com/office/powerpoint/2010/main" val="3970611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36E2C89-1990-859F-D281-14428856E30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1D78769-792A-E0F6-B5AC-A5A15B363021}"/>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687ACC57-D844-94A3-2853-E9BA0FA3A3B6}"/>
              </a:ext>
            </a:extLst>
          </p:cNvPr>
          <p:cNvSpPr>
            <a:spLocks noGrp="1"/>
          </p:cNvSpPr>
          <p:nvPr>
            <p:ph type="title"/>
          </p:nvPr>
        </p:nvSpPr>
        <p:spPr>
          <a:xfrm>
            <a:off x="714626" y="290514"/>
            <a:ext cx="10762745" cy="847723"/>
          </a:xfrm>
          <a:noFill/>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puede identificar que en varias de las localizaciones y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luego de que el frente de onda es descargado</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las presiones oscilan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entre 8 y 102 KN/m²</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pic>
        <p:nvPicPr>
          <p:cNvPr id="4" name="Picture 3" descr="A graph of different colored lines&#10;&#10;Description automatically generated">
            <a:extLst>
              <a:ext uri="{FF2B5EF4-FFF2-40B4-BE49-F238E27FC236}">
                <a16:creationId xmlns:a16="http://schemas.microsoft.com/office/drawing/2014/main" id="{1A50CB9A-68C5-A1AC-E20D-3E5DBE9969CE}"/>
              </a:ext>
            </a:extLst>
          </p:cNvPr>
          <p:cNvPicPr>
            <a:picLocks noChangeAspect="1"/>
          </p:cNvPicPr>
          <p:nvPr/>
        </p:nvPicPr>
        <p:blipFill>
          <a:blip r:embed="rId3"/>
          <a:stretch>
            <a:fillRect/>
          </a:stretch>
        </p:blipFill>
        <p:spPr>
          <a:xfrm>
            <a:off x="2135998" y="1390002"/>
            <a:ext cx="7920000" cy="5282257"/>
          </a:xfrm>
          <a:prstGeom prst="rect">
            <a:avLst/>
          </a:prstGeom>
        </p:spPr>
      </p:pic>
    </p:spTree>
    <p:extLst>
      <p:ext uri="{BB962C8B-B14F-4D97-AF65-F5344CB8AC3E}">
        <p14:creationId xmlns:p14="http://schemas.microsoft.com/office/powerpoint/2010/main" val="1363050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32118-AEEB-6DE2-E206-139C22D2F74C}"/>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D113BB6A-1888-AAD0-84D2-46F5FC2DFCA5}"/>
              </a:ext>
            </a:extLst>
          </p:cNvPr>
          <p:cNvSpPr>
            <a:spLocks noGrp="1"/>
          </p:cNvSpPr>
          <p:nvPr>
            <p:ph type="title"/>
          </p:nvPr>
        </p:nvSpPr>
        <p:spPr>
          <a:xfrm>
            <a:off x="1778793" y="3053029"/>
            <a:ext cx="8634413" cy="751942"/>
          </a:xfrm>
        </p:spPr>
        <p:txBody>
          <a:bodyPr anchor="ctr" anchorCtr="0">
            <a:noAutofit/>
          </a:bodyPr>
          <a:lstStyle/>
          <a:p>
            <a:pPr algn="ctr"/>
            <a:r>
              <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Número de </a:t>
            </a:r>
            <a:r>
              <a:rPr lang="es-CO" sz="30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Courant</a:t>
            </a:r>
            <a:endPar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2816737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55904E4-F781-5AE5-56C1-57DFD94CC9F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54C92D4-BEB8-FA96-A9C5-F6965CC6BCC5}"/>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E828D1A1-2891-4C19-7893-9B51BEE884C4}"/>
              </a:ext>
            </a:extLst>
          </p:cNvPr>
          <p:cNvSpPr>
            <a:spLocks noGrp="1"/>
          </p:cNvSpPr>
          <p:nvPr>
            <p:ph type="title"/>
          </p:nvPr>
        </p:nvSpPr>
        <p:spPr>
          <a:xfrm>
            <a:off x="775180" y="100011"/>
            <a:ext cx="10641636" cy="1481136"/>
          </a:xfrm>
          <a:noFill/>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Los resultados generales obtenidos del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número de </a:t>
            </a:r>
            <a:r>
              <a:rPr lang="es-CO" sz="2400" b="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Courant</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(relación Velocidad / Longitud) en los puntos de análisis definidos cuyos valores oscilan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entre 0.001 y 100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(adimensional). Una vez el frente de onda pasa sobre estos puntos, los valores de la relación </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V/L</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tienden a 0.001.</a:t>
            </a:r>
            <a:endParaRPr lang="es-CO" sz="2400" dirty="0">
              <a:solidFill>
                <a:schemeClr val="bg1">
                  <a:lumMod val="25000"/>
                </a:schemeClr>
              </a:solidFill>
            </a:endParaRPr>
          </a:p>
        </p:txBody>
      </p:sp>
      <p:pic>
        <p:nvPicPr>
          <p:cNvPr id="5" name="Picture 4" descr="A graph of different colored lines&#10;&#10;Description automatically generated">
            <a:extLst>
              <a:ext uri="{FF2B5EF4-FFF2-40B4-BE49-F238E27FC236}">
                <a16:creationId xmlns:a16="http://schemas.microsoft.com/office/drawing/2014/main" id="{45E44B41-439A-6D7E-3064-E5FF38C15A81}"/>
              </a:ext>
            </a:extLst>
          </p:cNvPr>
          <p:cNvPicPr>
            <a:picLocks noChangeAspect="1"/>
          </p:cNvPicPr>
          <p:nvPr/>
        </p:nvPicPr>
        <p:blipFill>
          <a:blip r:embed="rId3"/>
          <a:stretch>
            <a:fillRect/>
          </a:stretch>
        </p:blipFill>
        <p:spPr>
          <a:xfrm>
            <a:off x="2135998" y="1579129"/>
            <a:ext cx="7920000" cy="5278871"/>
          </a:xfrm>
          <a:prstGeom prst="rect">
            <a:avLst/>
          </a:prstGeom>
        </p:spPr>
      </p:pic>
    </p:spTree>
    <p:extLst>
      <p:ext uri="{BB962C8B-B14F-4D97-AF65-F5344CB8AC3E}">
        <p14:creationId xmlns:p14="http://schemas.microsoft.com/office/powerpoint/2010/main" val="3688575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D7F07-9A29-18A6-7285-CD1B285BE7DB}"/>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334F7BD2-4C24-062B-BCBA-2C7E6A5A4F62}"/>
              </a:ext>
            </a:extLst>
          </p:cNvPr>
          <p:cNvSpPr>
            <a:spLocks noGrp="1"/>
          </p:cNvSpPr>
          <p:nvPr>
            <p:ph type="title"/>
          </p:nvPr>
        </p:nvSpPr>
        <p:spPr>
          <a:xfrm>
            <a:off x="1260871" y="3053029"/>
            <a:ext cx="9670257" cy="751942"/>
          </a:xfrm>
        </p:spPr>
        <p:txBody>
          <a:bodyPr anchor="ctr" anchorCtr="0">
            <a:noAutofit/>
          </a:bodyPr>
          <a:lstStyle/>
          <a:p>
            <a:pPr algn="ctr"/>
            <a:r>
              <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Identificación de asentamientos humanos amenazados</a:t>
            </a:r>
          </a:p>
        </p:txBody>
      </p:sp>
    </p:spTree>
    <p:extLst>
      <p:ext uri="{BB962C8B-B14F-4D97-AF65-F5344CB8AC3E}">
        <p14:creationId xmlns:p14="http://schemas.microsoft.com/office/powerpoint/2010/main" val="1341280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6C8A9BF-7D2A-B29E-748A-99C70A733181}"/>
            </a:ext>
          </a:extLst>
        </p:cNvPr>
        <p:cNvGrpSpPr/>
        <p:nvPr/>
      </p:nvGrpSpPr>
      <p:grpSpPr>
        <a:xfrm>
          <a:off x="0" y="0"/>
          <a:ext cx="0" cy="0"/>
          <a:chOff x="0" y="0"/>
          <a:chExt cx="0" cy="0"/>
        </a:xfrm>
      </p:grpSpPr>
      <p:pic>
        <p:nvPicPr>
          <p:cNvPr id="4" name="Picture 3" descr="A map of a mountain range&#10;&#10;Description automatically generated">
            <a:extLst>
              <a:ext uri="{FF2B5EF4-FFF2-40B4-BE49-F238E27FC236}">
                <a16:creationId xmlns:a16="http://schemas.microsoft.com/office/drawing/2014/main" id="{ACFFBE77-678E-EC35-4ACA-30F106B485AE}"/>
              </a:ext>
            </a:extLst>
          </p:cNvPr>
          <p:cNvPicPr>
            <a:picLocks noChangeAspect="1"/>
          </p:cNvPicPr>
          <p:nvPr/>
        </p:nvPicPr>
        <p:blipFill>
          <a:blip r:embed="rId3"/>
          <a:stretch>
            <a:fillRect/>
          </a:stretch>
        </p:blipFill>
        <p:spPr>
          <a:xfrm>
            <a:off x="3432361" y="0"/>
            <a:ext cx="8759639" cy="6858000"/>
          </a:xfrm>
          <a:prstGeom prst="rect">
            <a:avLst/>
          </a:prstGeom>
        </p:spPr>
      </p:pic>
      <p:sp>
        <p:nvSpPr>
          <p:cNvPr id="3" name="Title 1">
            <a:extLst>
              <a:ext uri="{FF2B5EF4-FFF2-40B4-BE49-F238E27FC236}">
                <a16:creationId xmlns:a16="http://schemas.microsoft.com/office/drawing/2014/main" id="{D978C4E9-B741-024E-C6CE-7A2D4E127BD2}"/>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F2B82CC9-EDBE-35F2-8094-E6BE19EF4D22}"/>
              </a:ext>
            </a:extLst>
          </p:cNvPr>
          <p:cNvSpPr>
            <a:spLocks noGrp="1"/>
          </p:cNvSpPr>
          <p:nvPr>
            <p:ph type="title"/>
          </p:nvPr>
        </p:nvSpPr>
        <p:spPr>
          <a:xfrm>
            <a:off x="200022" y="195263"/>
            <a:ext cx="4781553" cy="4900611"/>
          </a:xfrm>
          <a:noFill/>
        </p:spPr>
        <p:txBody>
          <a:bodyPr anchor="t" anchorCtr="0">
            <a:noAutofit/>
          </a:bodyPr>
          <a:lstStyle/>
          <a:p>
            <a:pPr algn="ct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Entre las zonas con mayor cubrimiento de zonas inundables sobre áreas de asentamientos humanos, se encuentran los municipios de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Suesca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Sesquilé</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Gachancipá</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Cogua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(centros poblados cercanos al Río </a:t>
            </a:r>
            <a:r>
              <a:rPr lang="es-CO" sz="20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Neusa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Zipaquirá</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(Pasoancho y parte de Barandillas),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Tocancipá</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(parte baja del casco urbano y zona suburbana sobre corredor de servicios viales),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Sopó</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(parte baja del casco urbano y Briceño),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Cajicá</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Chía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Cota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(parte baja del casco urbano y sector Parcelas),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 Calera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Funza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Mosquera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Soacha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(parte baja del casco urbano sobre zona central y sector La Despensa) y gran parte del área urbana de la ciudad de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Bogotá D.C</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000" b="1" dirty="0">
              <a:solidFill>
                <a:schemeClr val="bg1">
                  <a:lumMod val="25000"/>
                </a:schemeClr>
              </a:solidFill>
            </a:endParaRPr>
          </a:p>
        </p:txBody>
      </p:sp>
    </p:spTree>
    <p:extLst>
      <p:ext uri="{BB962C8B-B14F-4D97-AF65-F5344CB8AC3E}">
        <p14:creationId xmlns:p14="http://schemas.microsoft.com/office/powerpoint/2010/main" val="747613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a:extLst>
            <a:ext uri="{FF2B5EF4-FFF2-40B4-BE49-F238E27FC236}">
              <a16:creationId xmlns:a16="http://schemas.microsoft.com/office/drawing/2014/main" id="{0CBE09EB-2D27-A818-1AED-534B8798A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2020B-8555-C825-89D9-1B0056D073A1}"/>
              </a:ext>
            </a:extLst>
          </p:cNvPr>
          <p:cNvSpPr>
            <a:spLocks noGrp="1"/>
          </p:cNvSpPr>
          <p:nvPr>
            <p:ph type="title"/>
          </p:nvPr>
        </p:nvSpPr>
        <p:spPr>
          <a:xfrm>
            <a:off x="1147762" y="2961084"/>
            <a:ext cx="9896475" cy="2107406"/>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 respecto a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zonificación de amenaza sísmica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definida por el Servicio Geológico Colombiano, esta cuenca se encuentra mayoritariamente en zona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intermedia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solo una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pequeña fracción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localizada cerca de la entrega al Río Magdalena, se encuentra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zona de amenaza alta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800" dirty="0">
              <a:solidFill>
                <a:schemeClr val="bg1">
                  <a:lumMod val="25000"/>
                </a:schemeClr>
              </a:solidFill>
            </a:endParaRPr>
          </a:p>
        </p:txBody>
      </p:sp>
      <p:pic>
        <p:nvPicPr>
          <p:cNvPr id="2050" name="Picture 2" descr="Earthquake Icon - Free PNG &amp; SVG 4232 - Noun Project">
            <a:extLst>
              <a:ext uri="{FF2B5EF4-FFF2-40B4-BE49-F238E27FC236}">
                <a16:creationId xmlns:a16="http://schemas.microsoft.com/office/drawing/2014/main" id="{F0D8A385-36BB-1B65-2859-4FA17B45A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954" y="1352547"/>
            <a:ext cx="1462089" cy="146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505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E495B90-D9D0-ED5B-F32E-9EAB9D5325A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6E04D0D-B735-0577-C1CF-44C8EC4C4C08}"/>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595685C8-D64E-9492-8A35-E529BA61A607}"/>
              </a:ext>
            </a:extLst>
          </p:cNvPr>
          <p:cNvSpPr>
            <a:spLocks noGrp="1"/>
          </p:cNvSpPr>
          <p:nvPr>
            <p:ph type="title"/>
          </p:nvPr>
        </p:nvSpPr>
        <p:spPr>
          <a:xfrm>
            <a:off x="775180" y="100011"/>
            <a:ext cx="10641636" cy="1481136"/>
          </a:xfrm>
          <a:noFill/>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Los resultados generales obtenidos del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número de </a:t>
            </a:r>
            <a:r>
              <a:rPr lang="es-CO" sz="2400" b="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Courant</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(relación Velocidad / Longitud) en los puntos de análisis definidos cuyos valores oscilan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entre 0.001 y 100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(adimensional). Una vez el frente de onda pasa sobre estos puntos, los valores de la relación </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V/L</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tienden a 0.001.</a:t>
            </a:r>
            <a:endParaRPr lang="es-CO" sz="2400" dirty="0">
              <a:solidFill>
                <a:schemeClr val="bg1">
                  <a:lumMod val="25000"/>
                </a:schemeClr>
              </a:solidFill>
            </a:endParaRPr>
          </a:p>
        </p:txBody>
      </p:sp>
      <p:pic>
        <p:nvPicPr>
          <p:cNvPr id="5" name="Picture 4" descr="A graph of different colored lines&#10;&#10;Description automatically generated">
            <a:extLst>
              <a:ext uri="{FF2B5EF4-FFF2-40B4-BE49-F238E27FC236}">
                <a16:creationId xmlns:a16="http://schemas.microsoft.com/office/drawing/2014/main" id="{F3DD062C-71AB-3C0E-36C1-96837B24A7BF}"/>
              </a:ext>
            </a:extLst>
          </p:cNvPr>
          <p:cNvPicPr>
            <a:picLocks noChangeAspect="1"/>
          </p:cNvPicPr>
          <p:nvPr/>
        </p:nvPicPr>
        <p:blipFill>
          <a:blip r:embed="rId3"/>
          <a:stretch>
            <a:fillRect/>
          </a:stretch>
        </p:blipFill>
        <p:spPr>
          <a:xfrm>
            <a:off x="2135998" y="1579129"/>
            <a:ext cx="7920000" cy="5278871"/>
          </a:xfrm>
          <a:prstGeom prst="rect">
            <a:avLst/>
          </a:prstGeom>
        </p:spPr>
      </p:pic>
    </p:spTree>
    <p:extLst>
      <p:ext uri="{BB962C8B-B14F-4D97-AF65-F5344CB8AC3E}">
        <p14:creationId xmlns:p14="http://schemas.microsoft.com/office/powerpoint/2010/main" val="3422850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C160B-751D-5D39-FDB2-D6E77B77EC13}"/>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256B54D5-6C88-82E1-B7A7-E1991A8E22AC}"/>
              </a:ext>
            </a:extLst>
          </p:cNvPr>
          <p:cNvSpPr>
            <a:spLocks noGrp="1"/>
          </p:cNvSpPr>
          <p:nvPr>
            <p:ph type="title"/>
          </p:nvPr>
        </p:nvSpPr>
        <p:spPr>
          <a:xfrm>
            <a:off x="1778793" y="3162835"/>
            <a:ext cx="8634413" cy="751942"/>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Conclusiones</a:t>
            </a:r>
          </a:p>
        </p:txBody>
      </p:sp>
      <p:sp>
        <p:nvSpPr>
          <p:cNvPr id="2" name="Title 1">
            <a:extLst>
              <a:ext uri="{FF2B5EF4-FFF2-40B4-BE49-F238E27FC236}">
                <a16:creationId xmlns:a16="http://schemas.microsoft.com/office/drawing/2014/main" id="{2499A8FA-FE9D-3412-81B0-7CEC022EC3E7}"/>
              </a:ext>
            </a:extLst>
          </p:cNvPr>
          <p:cNvSpPr txBox="1">
            <a:spLocks/>
          </p:cNvSpPr>
          <p:nvPr/>
        </p:nvSpPr>
        <p:spPr>
          <a:xfrm>
            <a:off x="4795611" y="1677464"/>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8</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76122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0F66D-9467-DB03-4770-0202493D2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8823DB-702B-6C13-8699-8794020A0CB7}"/>
              </a:ext>
            </a:extLst>
          </p:cNvPr>
          <p:cNvSpPr>
            <a:spLocks noGrp="1"/>
          </p:cNvSpPr>
          <p:nvPr>
            <p:ph type="title"/>
          </p:nvPr>
        </p:nvSpPr>
        <p:spPr>
          <a:xfrm>
            <a:off x="736994" y="442913"/>
            <a:ext cx="10718009" cy="5972173"/>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Para el ensamble y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ejecución de modelos hidráulicos bidimensionales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 gran escala, es necesario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disponer de información topográfica de alta precisión</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para la integración de modelos híbridos digitales de elevación, combinados con bloques de obstrucción generados a partir de construcciones e infraestructura y corredores de canales bajo pasos de vía. </a:t>
            </a: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Como se pudo evidenciar en los resultados obtenidos,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parte del flujo remanente</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 descarga,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no pudo ser drenado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completamente abajo de la entrega del Embalse del Muña al Río Bogotá,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debido a que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en esta zona la información topográfica obtenida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no disponía de suficiente detalle</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Dentro de la zona urbana de Bogotá, se pudo observar que el flujo combinado de descarga drenaba adecuadamente por la red de canales y sistemas de humedales, hacia zonas bajas y hacia el Río Bogotá.</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70555CF6-07E9-8AD7-148F-F57827822D6E}"/>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2226169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F4AAE-AD4D-58BE-48BE-1472CB7B4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578AF-CCFD-F764-F93C-57F95AA5DB5F}"/>
              </a:ext>
            </a:extLst>
          </p:cNvPr>
          <p:cNvSpPr>
            <a:spLocks noGrp="1"/>
          </p:cNvSpPr>
          <p:nvPr>
            <p:ph type="title"/>
          </p:nvPr>
        </p:nvSpPr>
        <p:spPr>
          <a:xfrm>
            <a:off x="736994" y="2000250"/>
            <a:ext cx="10718009" cy="2857500"/>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Si bien, el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prototipo</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 modelación hidráulica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2D</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ha sido construido a partir de un mallado que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utilizó celdas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principales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de 240 metros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con refinamiento sobre ejes de drenaje, se pudo observar que el desplazamiento de la onda difusiva de descarga súbita proveniente desde los embalses evaluados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permite la transferencia del flujo entre celdas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el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desarrollo de los frentes de onda</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y su viaje a través de la cuenca.</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D39D8D0C-B019-28FC-8ECC-034E3D838C2D}"/>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21182234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CDE9D-7677-B2AF-5DF3-D9ABE1F88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9AE1BA-31E0-4773-6CD5-B8C205FD3EE8}"/>
              </a:ext>
            </a:extLst>
          </p:cNvPr>
          <p:cNvSpPr>
            <a:spLocks noGrp="1"/>
          </p:cNvSpPr>
          <p:nvPr>
            <p:ph type="title"/>
          </p:nvPr>
        </p:nvSpPr>
        <p:spPr>
          <a:xfrm>
            <a:off x="736994" y="1240630"/>
            <a:ext cx="10718009" cy="4376739"/>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Para los saltos computacionales de cómputo definidos adaptativos a partir de la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condición de </a:t>
            </a:r>
            <a:r>
              <a:rPr lang="es-CO" sz="2800" b="1" dirty="0" err="1">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Courant</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(utilizando la relación Velocidad / Longitud), se utilizaron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velocidades de referencia de entre 0.001 y 60.83 m/s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con lo cual los valores de </a:t>
            </a:r>
            <a:r>
              <a:rPr lang="es-CO" sz="2800" dirty="0" err="1">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Courant</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oscilan entre 0.0082 y 500 (adimensional) para los tamaños de celdas establecidos.</a:t>
            </a: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Durante la ejecución del modelo y la lectura de resultados en 12 puntos estratégicos y en zonas donde ya se encuentra completamente desarrollado el flujo,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se pudo validar que los valores obtenidos oscilan entre 0.001 y 100</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A4D63327-C517-FFFA-5CC4-0C8CEC6AC15F}"/>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3072190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412C-2349-912C-098D-6F032DECA5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0209F-3B0F-C78D-1742-F999BF3BA95D}"/>
              </a:ext>
            </a:extLst>
          </p:cNvPr>
          <p:cNvSpPr>
            <a:spLocks noGrp="1"/>
          </p:cNvSpPr>
          <p:nvPr>
            <p:ph type="title"/>
          </p:nvPr>
        </p:nvSpPr>
        <p:spPr>
          <a:xfrm>
            <a:off x="736994" y="1173955"/>
            <a:ext cx="10718009" cy="4945858"/>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simulación suponiendo la descarga súbita simultánea</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desde los embalses localizados en zonas altas,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ha permitido identificar zonas de choque de flujo</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como las presentadas cerca de la cabecera urbana del Municipio de Sopó, no obstante, se pueden presentar condiciones diferentes si las descargas no se producen simultáneamente. Igual sucede con los flujos de descarga provenientes desde el Embalse Chisacá y La Regadera, estos son drenados antes de que el frente de onda proveniente del norte llegue a la ciudad,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sin embargo, se puede presentar una condición en la que la descarga súbita del sur sea producida posterior a la proveniente del norte</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combinando estos dos flujos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en el sur de la ciudad de Bogotá D.C.</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075A2883-2EBF-2507-3DEC-B586E9545044}"/>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1036077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5A31F-2C09-8986-B73D-7E2D8DD20D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431EF-9EB8-7984-2A48-7C73932F4BAD}"/>
              </a:ext>
            </a:extLst>
          </p:cNvPr>
          <p:cNvSpPr>
            <a:spLocks noGrp="1"/>
          </p:cNvSpPr>
          <p:nvPr>
            <p:ph type="title"/>
          </p:nvPr>
        </p:nvSpPr>
        <p:spPr>
          <a:xfrm>
            <a:off x="1218602" y="2337196"/>
            <a:ext cx="9754794" cy="2183608"/>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Los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hidrogramas utilizados como referencia</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 descarga desde cada uno de los embalses han sido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generados a partir de un único patrón y duración</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lo cual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no</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necesariamente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permite</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reproducir la condición más crítica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de flujo simultáneo en la llanura.</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519E2E92-160B-8C3F-AA6F-8394D8840BFA}"/>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2228823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DECD5-0F38-44AC-007A-708719430E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E9198-0746-9BCC-C2E7-DAA371542DE3}"/>
              </a:ext>
            </a:extLst>
          </p:cNvPr>
          <p:cNvSpPr>
            <a:spLocks noGrp="1"/>
          </p:cNvSpPr>
          <p:nvPr>
            <p:ph type="title"/>
          </p:nvPr>
        </p:nvSpPr>
        <p:spPr>
          <a:xfrm>
            <a:off x="816468" y="1295400"/>
            <a:ext cx="10559061" cy="4395787"/>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Se recomienda que los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resultados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presentados en este artículo sean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utilizados únicamente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como referencia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para validación del funcionamiento</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del modelo hidráulico ensamblado.</a:t>
            </a: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Análisis específicos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de amenazas por inundación en municipios y determinación de rondas hídricas detalladas,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requieren de información topográfica complementaria</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estudios hidrológicos de lluvia-escorrentía, incorporación de los fondos topo-batimétricos de drenajes y simulación utilizando las ecuaciones de la onda dinámica, que tiene en cuenta los términos de la aceleración local y convectiva.</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8EBDC3E7-06E4-7C9C-9CE9-775EDEE289F5}"/>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113330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A qr code with a river and plants&#10;&#10;Description automatically generated">
            <a:extLst>
              <a:ext uri="{FF2B5EF4-FFF2-40B4-BE49-F238E27FC236}">
                <a16:creationId xmlns:a16="http://schemas.microsoft.com/office/drawing/2014/main" id="{D5486AF0-00A7-3306-1509-1486C1EF38E2}"/>
              </a:ext>
            </a:extLst>
          </p:cNvPr>
          <p:cNvPicPr>
            <a:picLocks noChangeAspect="1"/>
          </p:cNvPicPr>
          <p:nvPr/>
        </p:nvPicPr>
        <p:blipFill>
          <a:blip r:embed="rId3"/>
          <a:stretch>
            <a:fillRect/>
          </a:stretch>
        </p:blipFill>
        <p:spPr>
          <a:xfrm>
            <a:off x="4152900" y="868639"/>
            <a:ext cx="3886200" cy="3886200"/>
          </a:xfrm>
          <a:prstGeom prst="rect">
            <a:avLst/>
          </a:prstGeom>
        </p:spPr>
      </p:pic>
      <p:sp>
        <p:nvSpPr>
          <p:cNvPr id="5" name="Title 1">
            <a:extLst>
              <a:ext uri="{FF2B5EF4-FFF2-40B4-BE49-F238E27FC236}">
                <a16:creationId xmlns:a16="http://schemas.microsoft.com/office/drawing/2014/main" id="{102EE2EE-B8E1-39EE-B2B8-8463A6F31E84}"/>
              </a:ext>
            </a:extLst>
          </p:cNvPr>
          <p:cNvSpPr>
            <a:spLocks noGrp="1"/>
          </p:cNvSpPr>
          <p:nvPr>
            <p:ph type="title"/>
          </p:nvPr>
        </p:nvSpPr>
        <p:spPr>
          <a:xfrm>
            <a:off x="2871178" y="5136407"/>
            <a:ext cx="7497608" cy="645555"/>
          </a:xfrm>
        </p:spPr>
        <p:txBody>
          <a:bodyPr anchor="ctr" anchorCtr="0">
            <a:norm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Gracias</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por su atención</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2" name="Graphic 3" descr="3d Glasses outline">
            <a:extLst>
              <a:ext uri="{FF2B5EF4-FFF2-40B4-BE49-F238E27FC236}">
                <a16:creationId xmlns:a16="http://schemas.microsoft.com/office/drawing/2014/main" id="{602E22E6-15C6-A382-F310-C10C68E14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744" y="4739184"/>
            <a:ext cx="1440000" cy="1440000"/>
          </a:xfrm>
          <a:prstGeom prst="rect">
            <a:avLst/>
          </a:prstGeom>
        </p:spPr>
      </p:pic>
      <p:pic>
        <p:nvPicPr>
          <p:cNvPr id="10" name="Picture 9" descr="A black circle with white text and a black background&#10;&#10;Description automatically generated">
            <a:extLst>
              <a:ext uri="{FF2B5EF4-FFF2-40B4-BE49-F238E27FC236}">
                <a16:creationId xmlns:a16="http://schemas.microsoft.com/office/drawing/2014/main" id="{F7484E82-8652-13F8-3298-8082BD1F18F3}"/>
              </a:ext>
            </a:extLst>
          </p:cNvPr>
          <p:cNvPicPr>
            <a:picLocks noChangeAspect="1"/>
          </p:cNvPicPr>
          <p:nvPr/>
        </p:nvPicPr>
        <p:blipFill>
          <a:blip r:embed="rId6"/>
          <a:stretch>
            <a:fillRect/>
          </a:stretch>
        </p:blipFill>
        <p:spPr>
          <a:xfrm>
            <a:off x="5585438" y="2300007"/>
            <a:ext cx="1014195" cy="1014195"/>
          </a:xfrm>
          <a:prstGeom prst="rect">
            <a:avLst/>
          </a:prstGeom>
        </p:spPr>
      </p:pic>
      <p:sp>
        <p:nvSpPr>
          <p:cNvPr id="4" name="TextBox 3">
            <a:extLst>
              <a:ext uri="{FF2B5EF4-FFF2-40B4-BE49-F238E27FC236}">
                <a16:creationId xmlns:a16="http://schemas.microsoft.com/office/drawing/2014/main" id="{92952322-3176-9927-A98C-3E7B8A6C5882}"/>
              </a:ext>
            </a:extLst>
          </p:cNvPr>
          <p:cNvSpPr txBox="1"/>
          <p:nvPr/>
        </p:nvSpPr>
        <p:spPr>
          <a:xfrm>
            <a:off x="4285602" y="4596089"/>
            <a:ext cx="3620796" cy="307777"/>
          </a:xfrm>
          <a:prstGeom prst="rect">
            <a:avLst/>
          </a:prstGeom>
          <a:noFill/>
        </p:spPr>
        <p:txBody>
          <a:bodyPr wrap="square">
            <a:spAutoFit/>
          </a:bodyPr>
          <a:lstStyle/>
          <a:p>
            <a:pPr algn="ctr"/>
            <a:r>
              <a:rPr lang="es-ES" sz="14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4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14992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C5DCE44-918A-298E-1954-FE20CFBE8E4F}"/>
            </a:ext>
          </a:extLst>
        </p:cNvPr>
        <p:cNvGrpSpPr/>
        <p:nvPr/>
      </p:nvGrpSpPr>
      <p:grpSpPr>
        <a:xfrm>
          <a:off x="0" y="0"/>
          <a:ext cx="0" cy="0"/>
          <a:chOff x="0" y="0"/>
          <a:chExt cx="0" cy="0"/>
        </a:xfrm>
      </p:grpSpPr>
      <p:pic>
        <p:nvPicPr>
          <p:cNvPr id="4" name="Picture 3" descr="A map of a river&#10;&#10;Description automatically generated">
            <a:extLst>
              <a:ext uri="{FF2B5EF4-FFF2-40B4-BE49-F238E27FC236}">
                <a16:creationId xmlns:a16="http://schemas.microsoft.com/office/drawing/2014/main" id="{E1D3DBED-E128-D5ED-2631-802110F39E28}"/>
              </a:ext>
            </a:extLst>
          </p:cNvPr>
          <p:cNvPicPr>
            <a:picLocks noChangeAspect="1"/>
          </p:cNvPicPr>
          <p:nvPr/>
        </p:nvPicPr>
        <p:blipFill>
          <a:blip r:embed="rId3"/>
          <a:stretch>
            <a:fillRect/>
          </a:stretch>
        </p:blipFill>
        <p:spPr>
          <a:xfrm>
            <a:off x="3300510" y="0"/>
            <a:ext cx="8825023" cy="6858000"/>
          </a:xfrm>
          <a:prstGeom prst="rect">
            <a:avLst/>
          </a:prstGeom>
        </p:spPr>
      </p:pic>
      <p:sp>
        <p:nvSpPr>
          <p:cNvPr id="2" name="Title 1">
            <a:extLst>
              <a:ext uri="{FF2B5EF4-FFF2-40B4-BE49-F238E27FC236}">
                <a16:creationId xmlns:a16="http://schemas.microsoft.com/office/drawing/2014/main" id="{D0AB3A77-28FA-2385-769B-829D7190B2EB}"/>
              </a:ext>
            </a:extLst>
          </p:cNvPr>
          <p:cNvSpPr>
            <a:spLocks noGrp="1"/>
          </p:cNvSpPr>
          <p:nvPr>
            <p:ph type="title"/>
          </p:nvPr>
        </p:nvSpPr>
        <p:spPr>
          <a:xfrm>
            <a:off x="242679" y="216694"/>
            <a:ext cx="5491372" cy="2464594"/>
          </a:xfrm>
        </p:spPr>
        <p:txBody>
          <a:bodyPr anchor="t" anchorCtr="0">
            <a:noAutofit/>
          </a:bodyPr>
          <a:lstStyle/>
          <a:p>
            <a:pPr algn="ct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47 municipios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 influencia geográfica directa sobre la cuenca del Río Bogotá (incluido el distrito capital). En esta cuenca existen asentamientos humanos, qué por su localización geográfica, pueden estar expuestos a amenazas de inundación.</a:t>
            </a:r>
            <a:endParaRPr lang="es-CO" sz="2400" dirty="0">
              <a:solidFill>
                <a:schemeClr val="bg1">
                  <a:lumMod val="25000"/>
                </a:schemeClr>
              </a:solidFill>
            </a:endParaRPr>
          </a:p>
        </p:txBody>
      </p:sp>
    </p:spTree>
    <p:extLst>
      <p:ext uri="{BB962C8B-B14F-4D97-AF65-F5344CB8AC3E}">
        <p14:creationId xmlns:p14="http://schemas.microsoft.com/office/powerpoint/2010/main" val="140208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F997E26-1F4B-4698-BDD8-DA26C4634D7C}"/>
            </a:ext>
          </a:extLst>
        </p:cNvPr>
        <p:cNvGrpSpPr/>
        <p:nvPr/>
      </p:nvGrpSpPr>
      <p:grpSpPr>
        <a:xfrm>
          <a:off x="0" y="0"/>
          <a:ext cx="0" cy="0"/>
          <a:chOff x="0" y="0"/>
          <a:chExt cx="0" cy="0"/>
        </a:xfrm>
      </p:grpSpPr>
      <p:pic>
        <p:nvPicPr>
          <p:cNvPr id="5" name="Picture 4" descr="A map of a mountain with water streams&#10;&#10;Description automatically generated">
            <a:extLst>
              <a:ext uri="{FF2B5EF4-FFF2-40B4-BE49-F238E27FC236}">
                <a16:creationId xmlns:a16="http://schemas.microsoft.com/office/drawing/2014/main" id="{1E54A658-D2B2-15CA-701A-50DEA1F5170D}"/>
              </a:ext>
            </a:extLst>
          </p:cNvPr>
          <p:cNvPicPr>
            <a:picLocks noChangeAspect="1"/>
          </p:cNvPicPr>
          <p:nvPr/>
        </p:nvPicPr>
        <p:blipFill>
          <a:blip r:embed="rId3"/>
          <a:stretch>
            <a:fillRect/>
          </a:stretch>
        </p:blipFill>
        <p:spPr>
          <a:xfrm>
            <a:off x="3486092" y="157172"/>
            <a:ext cx="8544440" cy="6700827"/>
          </a:xfrm>
          <a:prstGeom prst="rect">
            <a:avLst/>
          </a:prstGeom>
        </p:spPr>
      </p:pic>
      <p:sp>
        <p:nvSpPr>
          <p:cNvPr id="2" name="Title 1">
            <a:extLst>
              <a:ext uri="{FF2B5EF4-FFF2-40B4-BE49-F238E27FC236}">
                <a16:creationId xmlns:a16="http://schemas.microsoft.com/office/drawing/2014/main" id="{E9A64CDF-EB3E-BA33-7181-4E7174F06FB0}"/>
              </a:ext>
            </a:extLst>
          </p:cNvPr>
          <p:cNvSpPr>
            <a:spLocks noGrp="1"/>
          </p:cNvSpPr>
          <p:nvPr>
            <p:ph type="title"/>
          </p:nvPr>
        </p:nvSpPr>
        <p:spPr>
          <a:xfrm>
            <a:off x="666542" y="721520"/>
            <a:ext cx="4543634" cy="1112043"/>
          </a:xfrm>
          <a:solidFill>
            <a:srgbClr val="FFFFFF"/>
          </a:solidFill>
        </p:spPr>
        <p:txBody>
          <a:bodyPr anchor="t" anchorCtr="0">
            <a:noAutofit/>
          </a:bodyPr>
          <a:lstStyle/>
          <a:p>
            <a:pPr algn="ct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3 autoridades ambientales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con influencia geográfica directa sobre la cuenca del Río Bogotá.</a:t>
            </a:r>
            <a:endParaRPr lang="es-CO" sz="2400" dirty="0">
              <a:solidFill>
                <a:schemeClr val="bg1">
                  <a:lumMod val="25000"/>
                </a:schemeClr>
              </a:solidFill>
            </a:endParaRPr>
          </a:p>
        </p:txBody>
      </p:sp>
    </p:spTree>
    <p:extLst>
      <p:ext uri="{BB962C8B-B14F-4D97-AF65-F5344CB8AC3E}">
        <p14:creationId xmlns:p14="http://schemas.microsoft.com/office/powerpoint/2010/main" val="4113261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E6BC2-E979-6D7F-DE11-B6C0CBEAC101}"/>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94CA46BD-E8DC-FFF5-F5FE-2FEF49871880}"/>
              </a:ext>
            </a:extLst>
          </p:cNvPr>
          <p:cNvSpPr>
            <a:spLocks noGrp="1"/>
          </p:cNvSpPr>
          <p:nvPr>
            <p:ph type="title"/>
          </p:nvPr>
        </p:nvSpPr>
        <p:spPr>
          <a:xfrm>
            <a:off x="0" y="3181887"/>
            <a:ext cx="12192000" cy="770988"/>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Modelo digital de elevación híbrido – </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DEM</a:t>
            </a:r>
          </a:p>
        </p:txBody>
      </p:sp>
      <p:sp>
        <p:nvSpPr>
          <p:cNvPr id="2" name="Title 1">
            <a:extLst>
              <a:ext uri="{FF2B5EF4-FFF2-40B4-BE49-F238E27FC236}">
                <a16:creationId xmlns:a16="http://schemas.microsoft.com/office/drawing/2014/main" id="{DE6C9466-8C60-542B-9A75-A64D91B5FABF}"/>
              </a:ext>
            </a:extLst>
          </p:cNvPr>
          <p:cNvSpPr txBox="1">
            <a:spLocks/>
          </p:cNvSpPr>
          <p:nvPr/>
        </p:nvSpPr>
        <p:spPr>
          <a:xfrm>
            <a:off x="4795611" y="1696516"/>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2</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667895322"/>
      </p:ext>
    </p:extLst>
  </p:cSld>
  <p:clrMapOvr>
    <a:masterClrMapping/>
  </p:clrMapOvr>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Props1.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3.xml><?xml version="1.0" encoding="utf-8"?>
<ds:datastoreItem xmlns:ds="http://schemas.openxmlformats.org/officeDocument/2006/customXml" ds:itemID="{DEDD01B8-816B-49B7-8C81-03AB51D87C54}">
  <ds:schemaRefs>
    <ds:schemaRef ds:uri="http://schemas.microsoft.com/office/2006/documentManagement/types"/>
    <ds:schemaRef ds:uri="bf3e1746-bde1-4d6e-9c3f-7182572f7502"/>
    <ds:schemaRef ds:uri="http://purl.org/dc/elements/1.1/"/>
    <ds:schemaRef ds:uri="14224164-2045-4b51-92bb-313d0f626d83"/>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3542</TotalTime>
  <Words>4243</Words>
  <Application>Microsoft Office PowerPoint</Application>
  <PresentationFormat>Widescreen</PresentationFormat>
  <Paragraphs>402</Paragraphs>
  <Slides>68</Slides>
  <Notes>68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-apple-system</vt:lpstr>
      <vt:lpstr>Arial</vt:lpstr>
      <vt:lpstr>Calibri</vt:lpstr>
      <vt:lpstr>Cambria Math</vt:lpstr>
      <vt:lpstr>Forte</vt:lpstr>
      <vt:lpstr>Segoe UI</vt:lpstr>
      <vt:lpstr>Segoe UI Light</vt:lpstr>
      <vt:lpstr>Wingdings</vt:lpstr>
      <vt:lpstr>Tema de R.TeachingResearchGuide</vt:lpstr>
      <vt:lpstr>PowerPoint Presentation</vt:lpstr>
      <vt:lpstr>Para la localización y caracterización de las zonas riesgo por inundación en la llanura y los asentamientos humanos localizados de la cuenca hidrográfica del Río Bogotá, producidas por fenómenos lluvia-escorrentía o por el fallo o colapso de infraestructura hidráulica, es necesario realizar la delimitación de la ronda hídrica de los ríos, canales y cuerpos de agua del sistema de drenaje.  Amenaza + Vulnerabilidad = Riesgo</vt:lpstr>
      <vt:lpstr>Introducción</vt:lpstr>
      <vt:lpstr>La cuenca del Río Bogotá, tiene una extensión planar de 5925.89 km² (5932.79 km² geodésicos), y dentro de ella se encuentran 6 embalses reguladores en zonas altas.</vt:lpstr>
      <vt:lpstr>Por su localización geográfica en llanura, en esta investigación no se consideran los Embalses de Aposentos, Muña y humedales de Bogotá como elementos generadores de riesgo, razón por la cual, no se incluyen en la modelación de descarga súbita y son solo utilizados como cuerpos de amortiguación de crecientes.  En el embalse seco de Cantarrana, no se han incluido descargas súbitas directas; lo anterior debido a que es utilizado solo para atenuación de las crecientes provenientes de la parte alta del Río Tunjuelo y desde los embalses Chisacá y La Regadera, los cuales sí incluyen hidrogramas de descarga.</vt:lpstr>
      <vt:lpstr>Con respecto a la zonificación de amenaza sísmica definida por el Servicio Geológico Colombiano, esta cuenca se encuentra mayoritariamente en zona intermedia y solo una pequeña fracción localizada cerca de la entrega al Río Magdalena, se encuentra en zona de amenaza alta.</vt:lpstr>
      <vt:lpstr>47 municipios con influencia geográfica directa sobre la cuenca del Río Bogotá (incluido el distrito capital). En esta cuenca existen asentamientos humanos, qué por su localización geográfica, pueden estar expuestos a amenazas de inundación.</vt:lpstr>
      <vt:lpstr>3 autoridades ambientales con influencia geográfica directa sobre la cuenca del Río Bogotá.</vt:lpstr>
      <vt:lpstr>Modelo digital de elevación híbrido – DEM</vt:lpstr>
      <vt:lpstr>Para el ensamble del modelo digital de elevación híbrido con cobertura sobre toda la cuenca, se ha utilizado el modelo digital de superficie – DSM Copernicus (resolución de 30 metros), los modelos digitales de terreno LIDAR de la ciudad de Bogotá D.C. (resoluciones de 5 y 0.5 metros), un modelo de elevación generado a partir de polígonos de construcciones (resolución de 0.5 metros) y un modelo digital de terreno con los canales a superficie libre, en puntos de intersección de drenajes con pasos de vía (resolución 0.5 metros). </vt:lpstr>
      <vt:lpstr>310 pasos de vía identificados dentro del área urbana de Bogotá, de los cuales, 217 requirieron de ajuste en el modelo de terreno.</vt:lpstr>
      <vt:lpstr>A la izquierda se puede observar el modelo digital de terreno LIDAR de una intersección vehicular (con secciones transversales de referencia y ejes sobre dos canales), y a la derecha el ajuste realizado al modelo de terreno, incorporando las secciones a superficie libre del canal.</vt:lpstr>
      <vt:lpstr>Las construcciones han sido utilizadas como complemento en la creación del modelo de terreno híbrido y son consideradas en esta investigación como bloques de obstrucción del modelo hidráulico</vt:lpstr>
      <vt:lpstr>PowerPoint Presentation</vt:lpstr>
      <vt:lpstr>PowerPoint Presentation</vt:lpstr>
      <vt:lpstr>Red de drenaje urbana y rural</vt:lpstr>
      <vt:lpstr>La red de drenaje, construida a partir de la capa de Corrientes de Agua de la Empresa de Acueducto y Alcantarillado de Bogotá - EAAB, ha sido utilizada en RAS Mapper de HEC-RAS, para el refinamiento del mallado de cauces principales y para la visualización de perfiles y resultados del modelo hidráulico.   Red complementada incluyendo la digitalización de ejes en zonas de paso por cuerpos de agua (embalses, lagunas, humedales), conexión de descarga de embalses a cauces receptores, extensión de continuidad en canales bajo pasos de vía y en conductos e interceptores. </vt:lpstr>
      <vt:lpstr>La red de drenaje obtenida y complementada tiene una longitud total de 8750.1 km, de los cuales, 53.7 km corresponden a digitalizaciones realizadas en esta investigación.</vt:lpstr>
      <vt:lpstr>Los siguientes elementos que hace parte de la red de drenaje, son las líneas de banca o corona y las líneas de transición de mallado. Estos elementos, al igual que los drenajes, también son utilizados para el refinamiento del mallado y son requeridos para el confinamiento hidráulico del flujo dentro de la sección y para la lectura de tiempos de permanencia de flujo en coronas. En esta investigación, se realizó la digitalización de 1613.9 km de estos ejes dentro del área urbana de Bogotá</vt:lpstr>
      <vt:lpstr>PowerPoint Presentation</vt:lpstr>
      <vt:lpstr>Mapa de suelos y grupos hidrológicos</vt:lpstr>
      <vt:lpstr>Versiones recientes de HEC-RAS, permiten la simulación de la precipitación y abstracción e inclusión de mapas de infiltración.  Se ha utilizado como referencia, el Mapa Digital de Suelos del Departamento de Cundinamarca, a escala 1:100.000 del Instituto Geográfico Agustín Codazzi – IGAC, al cual se le han asociado los grupos hidrológicos y tasas de infiltración del Soil Conservation Service – SCS del Natural Resources Conservation Service o USDA, del Departamento de Agricultura de los Estados Unidos de América. </vt:lpstr>
      <vt:lpstr>Grupos hidrológicos SCS y tasas de infiltración</vt:lpstr>
      <vt:lpstr>Los suelos de la cuenca del Río Bogotá han sido asociados a 4 grupos principales (A, B, C, D) y combinaciones (AD, BD) según su tasa de infiltración, cuando estos no están cubiertos o protegidos por vegetación, están completamente saturados y reciben precipitación durante largos periodos de tiempo. </vt:lpstr>
      <vt:lpstr>Mapa de usos del suelo y rugosidades</vt:lpstr>
      <vt:lpstr>Para la construcción del mapa para asociación de coeficientes de rugosidad de Manning y porcentajes de impermeabilidad por tipo de cobertura de suelo, se ha utilizado como referencia el Mapa Digital de Vocaciones de Uso del IGAC.</vt:lpstr>
      <vt:lpstr>Rugosidad e impermeabilidad por uso del suelo</vt:lpstr>
      <vt:lpstr>Usos del suelo con valores de rugosidad e impermeabilidad adoptados</vt:lpstr>
      <vt:lpstr>Simulación hidráulica bidimensional de descargas súbitas de embalses</vt:lpstr>
      <vt:lpstr>Para la simulación de descarga súbita de embalses y suponiendo que, ante un evento sísmico de gran magnitud se presente su colapso simultáneo, se ha ensamblado un prototipo de modelación bidimensional en HEC-RAS con cobertura completa sobre la cuenca del Río Bogotá.   Incluye el Modelo digital de elevación híbrido – DEM, Refinamiento del mallado a partir de los alineamientos de cauces principales (en una longitud de 906 kilómetros), Incorporación de mapas de suelos y coberturas, Modelación de los sistemas de drenaje de la cuenca y los canales a superficie libre dentro del área urbana de Bogotá. </vt:lpstr>
      <vt:lpstr>Archivos componentes del prototipo</vt:lpstr>
      <vt:lpstr>Características del mallado en RAS Mapper</vt:lpstr>
      <vt:lpstr>PowerPoint Presentation</vt:lpstr>
      <vt:lpstr>Salto computacional de cómputo  Definido adaptativo, tomando como referencia la Condición de Courant y la metodología que utiliza la relación de la velocidad en las caras, entre el largo promedio de las celdas del mallado.</vt:lpstr>
      <vt:lpstr>Hidrogramas  Para la localización de las condiciones de frontera y la distribución del volumen almacenado y descargado súbitamente desde cada embalse, se han utilizado los factores del hidrograma unitario de la Natural Resources Conservation Service NRCS del Departmento de Agricultura de los Estados Unidos de América, correspondiente al hidrograma ajustado utilizado en el estado de Michigan, distribuido en pulsos horarios para una duración total de 8 horas. </vt:lpstr>
      <vt:lpstr>Para la generación de los hidrogramas de descarga súbita en cada embalse, se ha tomado el valor de la capacidad de almacenamiento en Hm³ y se ha dividido en 8 pulsos de 1 hora. Para obtener el total del volumen descargado en cada embalse, se ha estimado un factor de distribución de 0.285714285714286.</vt:lpstr>
      <vt:lpstr>Ejecución  Para la ejecución del modelo hidráulico 2D, se han utilizado las ecuaciones de la onda difusiva (DSW), estableciendo como condición inicial de precalentamiento, una fracción de 0.1 con respecto al primer pulso. Para la matriz de solución, se ha utilizado el algoritmo de cálculo de volumen finito PARDISO (Direct), el cual ha permitido obtener una solución numérica más estable.  De acuerdo con lo establecido en el Manual de Referencia Hidráulica de HEC-RAS, la ecuación de la onda difusiva, describe la conservación de la masa y el momentum. </vt:lpstr>
      <vt:lpstr>Parámetros de ejecución del modelo</vt:lpstr>
      <vt:lpstr>Análisis de resultados</vt:lpstr>
      <vt:lpstr>Localización de puntos de estudio para análisis de resultados  Se han identificado diferentes localizaciones estratégicas sobre la cuenca. Por una parte, es importante analizar cómo se desarrolla el flujo una vez las descargas de cada embalse llegan a la zona de transición de llanura, también como éste se desacelera a medida que se extiende por la planicie de inundación, e identificar zonas en las que las descargas provenientes de diferentes vertientes colisionan.  </vt:lpstr>
      <vt:lpstr>Extensión y profundidad de la inundación</vt:lpstr>
      <vt:lpstr>El mapa de la zona inundable tiene una extensión de 831.65 km², con respecto al área total de la cuenca (5925.89 km²), corresponde al 14.04% de su superficie. </vt:lpstr>
      <vt:lpstr>Se pudo observar que una vez se desarrolla completamente el flujo de descarga súbita de cada embalse y este llega y fluye lateralmente por la planicie de la llanura de inundación, puede alcanzar frentes de onda u olas de hasta 10 o más metros de altura en algunas zonas.</vt:lpstr>
      <vt:lpstr>Las descargas súbitas y flujos drenados del Embalse San Rafael se encuentran con las que vienen del Embalse de Tominé, justo en la zona de llanura baja y cerca de la cabecera municipal del Municipio de Sopó. El flujo y su desplazamiento es gobernado durante algunas horas por las descargas del Tominé.</vt:lpstr>
      <vt:lpstr>Todo el flujo proveniente desde los embalses del norte y este (Tominé, Neusa, Sisga y San Rafael), ingresa a Bogotá por la garganta que genera el sistema montañoso del Río Bogotá y Río Frío. Al llegar al área urbana, este se bifurca por la formación de los Cerros de Suba, y parte se descarga en contraflujo por el canal Guaymaral hasta que el frente de onda pasa, luego, el sentido del flujo se invierte hacia el Río Bogotá hasta drenar la inundación producida.</vt:lpstr>
      <vt:lpstr>El flujo de descarga proveniente desde los embalses Chisacá y La Regadera, es drenado o amortiguado en la llanura, antes de que los flujos provenientes del sistema norte y este ingresan o se desplacen por el área urbana de Bogotá. </vt:lpstr>
      <vt:lpstr>Luego de la inundación, gran parte de los flujos de excesos que se descargan sobre los humedales y canales de la ciudad de Bogotá, son drenados hasta volver casi a su estado regular.   Sin embargo, la zona de descarga del embalse del Muña hasta el Santo del Tequendama no dispone actualmente de información Lidar de alta precisión, para poder simular completamente la descarga y vaciado de la llanura inundable remanente</vt:lpstr>
      <vt:lpstr>Velocidad máxima del flujo</vt:lpstr>
      <vt:lpstr>Los resultados generales obtenidos de velocidades en los puntos de análisis definidos oscilan entre 0.001 y 5 m/s.</vt:lpstr>
      <vt:lpstr>Se puede identificar que en varias de las localizaciones y luego de que el frente de onda es descargado, las velocidades oscilan entre 0.04 y 0.12 m/s.</vt:lpstr>
      <vt:lpstr>Se ha podido observar que los frentes de onda de las descargas provenientes del Embalse del Neusa y las combinadas provenientes de los Embalses Tominé y Sisga, se desplazan a velocidades similares hasta encontrarse cerca al Embalse de Aposentos en el Municipio de Sopó, esto a pesar de que la llanura inundable del Río Bogotá es más amplia en el corredor de descarga del Tominé y que los volúmenes descargados son mayores. </vt:lpstr>
      <vt:lpstr>Se ha podido observar que los frentes de onda de las descargas provenientes del Embalse del Neusa y las combinadas provenientes de los Embalses Tominé y Sisga, se desplazan a velocidades similares hasta encontrarse cerca al Embalse de Aposentos en el Municipio de Sopó, esto a pesar de que la llanura inundable del Río Bogotá es más amplia en el corredor de descarga del Tominé y que los volúmenes descargados son mayores. </vt:lpstr>
      <vt:lpstr>Presión hidrostática del flujo</vt:lpstr>
      <vt:lpstr>Los resultados generales obtenidos de presión en los puntos de análisis definidos oscilan entre 0.01 y 1000 KN/m².</vt:lpstr>
      <vt:lpstr>Se puede identificar que en varias de las localizaciones y luego de que el frente de onda es descargado, las presiones oscilan entre 8 y 102 KN/m².</vt:lpstr>
      <vt:lpstr>Número de Courant</vt:lpstr>
      <vt:lpstr>Los resultados generales obtenidos del número de Courant (relación Velocidad / Longitud) en los puntos de análisis definidos cuyos valores oscilan entre 0.001 y 100 (adimensional). Una vez el frente de onda pasa sobre estos puntos, los valores de la relación V/L tienden a 0.001.</vt:lpstr>
      <vt:lpstr>Identificación de asentamientos humanos amenazados</vt:lpstr>
      <vt:lpstr>Entre las zonas con mayor cubrimiento de zonas inundables sobre áreas de asentamientos humanos, se encuentran los municipios de Suesca, Sesquilé, Gachancipá, Cogua (centros poblados cercanos al Río Neusa), Zipaquirá (Pasoancho y parte de Barandillas), Tocancipá (parte baja del casco urbano y zona suburbana sobre corredor de servicios viales), Sopó (parte baja del casco urbano y Briceño), Cajicá, Chía, Cota (parte baja del casco urbano y sector Parcelas), La Calera, Funza, Mosquera, Soacha (parte baja del casco urbano sobre zona central y sector La Despensa) y gran parte del área urbana de la ciudad de Bogotá D.C.</vt:lpstr>
      <vt:lpstr>Los resultados generales obtenidos del número de Courant (relación Velocidad / Longitud) en los puntos de análisis definidos cuyos valores oscilan entre 0.001 y 100 (adimensional). Una vez el frente de onda pasa sobre estos puntos, los valores de la relación V/L tienden a 0.001.</vt:lpstr>
      <vt:lpstr>Conclusiones</vt:lpstr>
      <vt:lpstr>Para el ensamble y ejecución de modelos hidráulicos bidimensionales de gran escala, es necesario disponer de información topográfica de alta precisión, para la integración de modelos híbridos digitales de elevación, combinados con bloques de obstrucción generados a partir de construcciones e infraestructura y corredores de canales bajo pasos de vía.   Como se pudo evidenciar en los resultados obtenidos, parte del flujo remanente de descarga, no pudo ser drenado completamente abajo de la entrega del Embalse del Muña al Río Bogotá, debido a que en esta zona la información topográfica obtenida no disponía de suficiente detalle. Dentro de la zona urbana de Bogotá, se pudo observar que el flujo combinado de descarga drenaba adecuadamente por la red de canales y sistemas de humedales, hacia zonas bajas y hacia el Río Bogotá. </vt:lpstr>
      <vt:lpstr>Si bien, el prototipo de modelación hidráulica 2D ha sido construido a partir de un mallado que utilizó celdas principales de 240 metros con refinamiento sobre ejes de drenaje, se pudo observar que el desplazamiento de la onda difusiva de descarga súbita proveniente desde los embalses evaluados permite la transferencia del flujo entre celdas, el desarrollo de los frentes de onda y su viaje a través de la cuenca. </vt:lpstr>
      <vt:lpstr>Para los saltos computacionales de cómputo definidos adaptativos a partir de la condición de Courant (utilizando la relación Velocidad / Longitud), se utilizaron velocidades de referencia de entre 0.001 y 60.83 m/s, con lo cual los valores de Courant oscilan entre 0.0082 y 500 (adimensional) para los tamaños de celdas establecidos.  Durante la ejecución del modelo y la lectura de resultados en 12 puntos estratégicos y en zonas donde ya se encuentra completamente desarrollado el flujo, se pudo validar que los valores obtenidos oscilan entre 0.001 y 100. </vt:lpstr>
      <vt:lpstr>La simulación suponiendo la descarga súbita simultánea desde los embalses localizados en zonas altas, ha permitido identificar zonas de choque de flujo, como las presentadas cerca de la cabecera urbana del Municipio de Sopó, no obstante, se pueden presentar condiciones diferentes si las descargas no se producen simultáneamente. Igual sucede con los flujos de descarga provenientes desde el Embalse Chisacá y La Regadera, estos son drenados antes de que el frente de onda proveniente del norte llegue a la ciudad, sin embargo, se puede presentar una condición en la que la descarga súbita del sur sea producida posterior a la proveniente del norte, combinando estos dos flujos en el sur de la ciudad de Bogotá D.C. </vt:lpstr>
      <vt:lpstr>Los hidrogramas utilizados como referencia de descarga desde cada uno de los embalses han sido generados a partir de un único patrón y duración, lo cual no necesariamente permite reproducir la condición más crítica de flujo simultáneo en la llanura. </vt:lpstr>
      <vt:lpstr>Se recomienda que los resultados presentados en este artículo sean utilizados únicamente como referencia para validación del funcionamiento del modelo hidráulico ensamblado.   Análisis específicos de amenazas por inundación en municipios y determinación de rondas hídricas detalladas, requieren de información topográfica complementaria, estudios hidrológicos de lluvia-escorrentía, incorporación de los fondos topo-batimétricos de drenajes y simulación utilizando las ecuaciones de la onda dinámica, que tiene en cuenta los términos de la aceleración local y convectiva. </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SIGE - Retos y Oportunidades</dc:title>
  <dc:creator/>
  <cp:lastModifiedBy>WILLIAM RICARDO AGUILAR PIÑA</cp:lastModifiedBy>
  <cp:revision>339</cp:revision>
  <dcterms:created xsi:type="dcterms:W3CDTF">2022-08-04T19:07:18Z</dcterms:created>
  <dcterms:modified xsi:type="dcterms:W3CDTF">2024-09-07T21:10:55Z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